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4" r:id="rId28"/>
    <p:sldId id="283" r:id="rId2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8E705C9-C672-46F0-B97F-510745A42350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C84409C-8C50-434F-8A9C-9F5E4A0AB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53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a) diverges by nth-term</a:t>
            </a:r>
            <a:r>
              <a:rPr lang="en-US" baseline="0" dirty="0" smtClean="0"/>
              <a:t> test b) converges by geometric r &lt; 1 c) converges by integral test d) diverges by limit comparison e) conditionally convergent alternating series test f) diverges by </a:t>
            </a:r>
            <a:r>
              <a:rPr lang="en-US" baseline="0" smtClean="0"/>
              <a:t>ratio 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4409C-8C50-434F-8A9C-9F5E4A0AB93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6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1ED2-80AF-42F3-AFEF-35982D7D9926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7B1B-7DF8-4152-A96A-7F2E0A316C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1ED2-80AF-42F3-AFEF-35982D7D9926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7B1B-7DF8-4152-A96A-7F2E0A316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1ED2-80AF-42F3-AFEF-35982D7D9926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7B1B-7DF8-4152-A96A-7F2E0A316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1ED2-80AF-42F3-AFEF-35982D7D9926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7B1B-7DF8-4152-A96A-7F2E0A316C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1ED2-80AF-42F3-AFEF-35982D7D9926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7B1B-7DF8-4152-A96A-7F2E0A316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1ED2-80AF-42F3-AFEF-35982D7D9926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7B1B-7DF8-4152-A96A-7F2E0A316C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1ED2-80AF-42F3-AFEF-35982D7D9926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7B1B-7DF8-4152-A96A-7F2E0A316C8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1ED2-80AF-42F3-AFEF-35982D7D9926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7B1B-7DF8-4152-A96A-7F2E0A316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1ED2-80AF-42F3-AFEF-35982D7D9926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7B1B-7DF8-4152-A96A-7F2E0A316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1ED2-80AF-42F3-AFEF-35982D7D9926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7B1B-7DF8-4152-A96A-7F2E0A316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1ED2-80AF-42F3-AFEF-35982D7D9926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7B1B-7DF8-4152-A96A-7F2E0A316C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2C11ED2-80AF-42F3-AFEF-35982D7D9926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6737B1B-7DF8-4152-A96A-7F2E0A316C8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2971800"/>
            <a:ext cx="7175351" cy="1953657"/>
          </a:xfrm>
        </p:spPr>
        <p:txBody>
          <a:bodyPr/>
          <a:lstStyle/>
          <a:p>
            <a:r>
              <a:rPr lang="en-US" dirty="0" smtClean="0"/>
              <a:t>Series</a:t>
            </a:r>
            <a:br>
              <a:rPr lang="en-US" dirty="0" smtClean="0"/>
            </a:br>
            <a:r>
              <a:rPr lang="en-US" sz="4800" dirty="0" smtClean="0"/>
              <a:t>NO CALCULATOR TEST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43796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562600"/>
            <a:ext cx="6512511" cy="1143000"/>
          </a:xfrm>
        </p:spPr>
        <p:txBody>
          <a:bodyPr/>
          <a:lstStyle/>
          <a:p>
            <a:r>
              <a:rPr lang="en-US" sz="44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9.2 Taylor Polynomials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81000" y="731520"/>
                <a:ext cx="8382000" cy="4831080"/>
              </a:xfrm>
            </p:spPr>
            <p:txBody>
              <a:bodyPr/>
              <a:lstStyle/>
              <a:p>
                <a:r>
                  <a:rPr lang="en-US" dirty="0" smtClean="0"/>
                  <a:t>Cheating</a:t>
                </a:r>
              </a:p>
              <a:p>
                <a:pPr lvl="1"/>
                <a:r>
                  <a:rPr lang="en-US" dirty="0" smtClean="0"/>
                  <a:t>Example: Find the Taylor series centered at 1 for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2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200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sz="22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2200" b="0" i="1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2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sz="2200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.</a:t>
                </a:r>
                <a:endParaRPr lang="en-US" sz="22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 lvl="1"/>
                <a:endParaRPr lang="en-US" sz="2200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 lvl="1">
                  <a:buClr>
                    <a:srgbClr val="F14124">
                      <a:lumMod val="75000"/>
                    </a:srgbClr>
                  </a:buClr>
                </a:pPr>
                <a:r>
                  <a:rPr lang="en-US" sz="200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Example: Find </a:t>
                </a:r>
                <a:r>
                  <a:rPr lang="en-US" sz="200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the </a:t>
                </a:r>
                <a:r>
                  <a:rPr lang="en-US" sz="2000" dirty="0" err="1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Maclaurin</a:t>
                </a:r>
                <a:r>
                  <a:rPr lang="en-US" sz="200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 series for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sSup>
                          <m:sSupPr>
                            <m:ctrlPr>
                              <a:rPr lang="en-US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func>
                  </m:oMath>
                </a14:m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.</a:t>
                </a:r>
                <a:endParaRPr 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 lvl="1">
                  <a:buClr>
                    <a:srgbClr val="F14124">
                      <a:lumMod val="75000"/>
                    </a:srgbClr>
                  </a:buClr>
                </a:pPr>
                <a:endParaRPr lang="en-US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>
                  <a:buClr>
                    <a:srgbClr val="F14124">
                      <a:lumMod val="75000"/>
                    </a:srgbClr>
                  </a:buClr>
                </a:pPr>
                <a:r>
                  <a:rPr lang="en-US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Note: There is a table on page 491 to help with shortcuts BUT it will not be provided for you on any tests or exams.</a:t>
                </a:r>
              </a:p>
              <a:p>
                <a:pPr>
                  <a:buClr>
                    <a:srgbClr val="F14124">
                      <a:lumMod val="75000"/>
                    </a:srgbClr>
                  </a:buClr>
                </a:pPr>
                <a:endParaRPr lang="en-US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>
                  <a:buClr>
                    <a:srgbClr val="F14124">
                      <a:lumMod val="75000"/>
                    </a:srgbClr>
                  </a:buClr>
                </a:pPr>
                <a:r>
                  <a:rPr lang="en-US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Assignment: pg. 492 (1-8, 10-28, 30-34, 36-42)</a:t>
                </a:r>
                <a:endParaRPr lang="en-US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81000" y="731520"/>
                <a:ext cx="8382000" cy="4831080"/>
              </a:xfrm>
              <a:blipFill rotWithShape="0">
                <a:blip r:embed="rId2"/>
                <a:stretch>
                  <a:fillRect l="-873" t="-26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297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Taylor’s Theorem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8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562600"/>
            <a:ext cx="6512511" cy="1143000"/>
          </a:xfrm>
        </p:spPr>
        <p:txBody>
          <a:bodyPr/>
          <a:lstStyle/>
          <a:p>
            <a:r>
              <a:rPr lang="en-US" dirty="0" smtClean="0"/>
              <a:t>9.3 Taylor’s Theorem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81000" y="731520"/>
                <a:ext cx="8458200" cy="4831080"/>
              </a:xfrm>
            </p:spPr>
            <p:txBody>
              <a:bodyPr/>
              <a:lstStyle/>
              <a:p>
                <a:r>
                  <a:rPr lang="en-US" dirty="0" smtClean="0"/>
                  <a:t>Taylor’s Theorem (works with </a:t>
                </a:r>
                <a:r>
                  <a:rPr lang="en-US" dirty="0" err="1" smtClean="0"/>
                  <a:t>Maclaurin</a:t>
                </a:r>
                <a:r>
                  <a:rPr lang="en-US" dirty="0" smtClean="0"/>
                  <a:t>, too): There is a z such that x &lt; z &lt; c (or c &lt; z &lt; x) such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 −</m:t>
                        </m:r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 . . . +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 −</m:t>
                        </m:r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num>
                      <m:den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</m:den>
                    </m:f>
                    <m:r>
                      <a:rPr lang="en-US" b="0" i="0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 −</m:t>
                        </m:r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This </a:t>
                </a:r>
                <a:r>
                  <a:rPr lang="en-US" dirty="0"/>
                  <a:t>equation is referred to as “Taylor’s </a:t>
                </a:r>
                <a:r>
                  <a:rPr lang="en-US" dirty="0" smtClean="0"/>
                  <a:t>formula.”</a:t>
                </a:r>
              </a:p>
              <a:p>
                <a:pPr lvl="1"/>
                <a:r>
                  <a:rPr lang="en-US" dirty="0"/>
                  <a:t> </a:t>
                </a:r>
                <a:r>
                  <a:rPr lang="en-US" dirty="0" smtClean="0"/>
                  <a:t>c is the center; x is the value you are approximating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𝑧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is the maximum value of the “next” derivative on the interval [x, c] (or [c, x]) – except for sine and cosine; then it is 1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 is called the “Lagrange error” or the “Lagrange form of the remainder”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e>
                    </m:d>
                  </m:oMath>
                </a14:m>
                <a:r>
                  <a:rPr lang="en-US" dirty="0" smtClean="0"/>
                  <a:t> is the maximum error of the approximation.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81000" y="731520"/>
                <a:ext cx="8458200" cy="4831080"/>
              </a:xfrm>
              <a:blipFill rotWithShape="0">
                <a:blip r:embed="rId2"/>
                <a:stretch>
                  <a:fillRect l="-865" t="-4288" r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0721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562600"/>
            <a:ext cx="6512511" cy="1143000"/>
          </a:xfrm>
        </p:spPr>
        <p:txBody>
          <a:bodyPr/>
          <a:lstStyle/>
          <a:p>
            <a:r>
              <a:rPr lang="en-US" dirty="0" smtClean="0"/>
              <a:t>9.3 Taylor’s Theorem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731520"/>
                <a:ext cx="8229600" cy="4907280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Example: The third </a:t>
                </a:r>
                <a:r>
                  <a:rPr lang="en-US" dirty="0" err="1" smtClean="0"/>
                  <a:t>Maclaurin</a:t>
                </a:r>
                <a:r>
                  <a:rPr lang="en-US" dirty="0" smtClean="0"/>
                  <a:t> polynomial for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en-US" dirty="0" smtClean="0"/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 −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3!</m:t>
                        </m:r>
                      </m:den>
                    </m:f>
                  </m:oMath>
                </a14:m>
                <a:r>
                  <a:rPr lang="en-US" dirty="0" smtClean="0"/>
                  <a:t>. 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 to approximate sin (.1) and determine the accuracy of the approximation.</a:t>
                </a:r>
              </a:p>
              <a:p>
                <a:pPr lvl="1"/>
                <a:r>
                  <a:rPr lang="en-US" dirty="0" smtClean="0"/>
                  <a:t>So what is “next?”</a:t>
                </a:r>
              </a:p>
              <a:p>
                <a:pPr lvl="1"/>
                <a:r>
                  <a:rPr lang="en-US" dirty="0" smtClean="0"/>
                  <a:t>4</a:t>
                </a:r>
                <a:r>
                  <a:rPr lang="en-US" baseline="30000" dirty="0" smtClean="0"/>
                  <a:t>th</a:t>
                </a:r>
                <a:r>
                  <a:rPr lang="en-US" dirty="0" smtClean="0"/>
                  <a:t> degree? [2011 BC Test #6d]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4!</m:t>
                        </m:r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(.1−0)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=4.1666666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5</a:t>
                </a:r>
                <a:r>
                  <a:rPr lang="en-US" baseline="30000" dirty="0" smtClean="0"/>
                  <a:t>th</a:t>
                </a:r>
                <a:r>
                  <a:rPr lang="en-US" dirty="0" smtClean="0"/>
                  <a:t> degree? [2012 BC Test #6b]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(.1−0)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3333333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Actual: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.1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− 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599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6000</m:t>
                            </m:r>
                          </m:den>
                        </m:f>
                      </m:e>
                    </m:func>
                    <m:r>
                      <a:rPr lang="en-US" b="0" i="1" smtClean="0">
                        <a:latin typeface="Cambria Math"/>
                      </a:rPr>
                      <m:t>=8.3313495</m:t>
                    </m:r>
                  </m:oMath>
                </a14:m>
                <a:r>
                  <a:rPr lang="en-US" dirty="0" smtClean="0"/>
                  <a:t> x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−8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  <a:p>
                <a:r>
                  <a:rPr lang="en-US" dirty="0" smtClean="0"/>
                  <a:t>Example: Determine the degree of the Taylor polynomial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expanded about c = 1 that should be used to approximate </a:t>
                </a:r>
                <a:r>
                  <a:rPr lang="en-US" dirty="0" err="1" smtClean="0"/>
                  <a:t>ln</a:t>
                </a:r>
                <a:r>
                  <a:rPr lang="en-US" dirty="0" smtClean="0"/>
                  <a:t> (1.2) so that the error is less than 0.001.</a:t>
                </a:r>
              </a:p>
              <a:p>
                <a:endParaRPr lang="en-US" dirty="0"/>
              </a:p>
              <a:p>
                <a:r>
                  <a:rPr lang="en-US" dirty="0" smtClean="0"/>
                  <a:t>Assignment: pg. 500 (1-10, 19-23, 27-43 – error is 19-23, 32-34, &amp; 42 and I don’t agree with the answer choices in 42)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731520"/>
                <a:ext cx="8229600" cy="4907280"/>
              </a:xfrm>
              <a:blipFill rotWithShape="0">
                <a:blip r:embed="rId2"/>
                <a:stretch>
                  <a:fillRect l="-222" t="-1242" r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0927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72648"/>
            <a:ext cx="8382000" cy="2423346"/>
          </a:xfrm>
        </p:spPr>
        <p:txBody>
          <a:bodyPr/>
          <a:lstStyle/>
          <a:p>
            <a:r>
              <a:rPr lang="en-US" dirty="0" smtClean="0"/>
              <a:t>Convergence Tests</a:t>
            </a:r>
            <a:br>
              <a:rPr lang="en-US" dirty="0" smtClean="0"/>
            </a:br>
            <a:r>
              <a:rPr lang="en-US" dirty="0" smtClean="0"/>
              <a:t>(and Radius of Convergence)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50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562600"/>
            <a:ext cx="7239000" cy="1143000"/>
          </a:xfrm>
        </p:spPr>
        <p:txBody>
          <a:bodyPr/>
          <a:lstStyle/>
          <a:p>
            <a:r>
              <a:rPr lang="en-US" dirty="0" smtClean="0"/>
              <a:t>9.4 Convergence Tests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731520"/>
                <a:ext cx="8229600" cy="4754880"/>
              </a:xfrm>
            </p:spPr>
            <p:txBody>
              <a:bodyPr/>
              <a:lstStyle/>
              <a:p>
                <a:r>
                  <a:rPr lang="en-US" dirty="0"/>
                  <a:t>Convergence of a Power Series: For a power series centered at c, either.</a:t>
                </a:r>
              </a:p>
              <a:p>
                <a:pPr marL="822960" lvl="1" indent="-457200">
                  <a:buFont typeface="+mj-lt"/>
                  <a:buAutoNum type="arabicPeriod"/>
                </a:pPr>
                <a:r>
                  <a:rPr lang="en-US" dirty="0"/>
                  <a:t>The series converges only at c.</a:t>
                </a:r>
              </a:p>
              <a:p>
                <a:pPr marL="822960" lvl="1" indent="-457200">
                  <a:buFont typeface="+mj-lt"/>
                  <a:buAutoNum type="arabicPeriod"/>
                </a:pPr>
                <a:r>
                  <a:rPr lang="en-US" dirty="0"/>
                  <a:t>The series converges for some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 −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&lt;</m:t>
                    </m:r>
                    <m:r>
                      <a:rPr lang="en-US" i="1">
                        <a:latin typeface="Cambria Math"/>
                      </a:rPr>
                      <m:t>𝑅</m:t>
                    </m:r>
                  </m:oMath>
                </a14:m>
                <a:r>
                  <a:rPr lang="en-US" dirty="0"/>
                  <a:t> and diverges for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 −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&gt;</m:t>
                    </m:r>
                    <m:r>
                      <a:rPr lang="en-US" i="1">
                        <a:latin typeface="Cambria Math"/>
                      </a:rPr>
                      <m:t>𝑅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822960" lvl="1" indent="-457200">
                  <a:buFont typeface="+mj-lt"/>
                  <a:buAutoNum type="arabicPeriod"/>
                </a:pPr>
                <a:r>
                  <a:rPr lang="en-US" dirty="0"/>
                  <a:t>The series converges for all x.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R is called the “radius of convergence.” 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 −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&lt;</m:t>
                    </m:r>
                    <m:r>
                      <a:rPr lang="en-US" i="1">
                        <a:latin typeface="Cambria Math"/>
                      </a:rPr>
                      <m:t>𝑅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is called the interval of convergence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731520"/>
                <a:ext cx="8229600" cy="4754880"/>
              </a:xfrm>
              <a:blipFill rotWithShape="1">
                <a:blip r:embed="rId2"/>
                <a:stretch>
                  <a:fillRect l="-815" t="-2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266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562600"/>
            <a:ext cx="7162800" cy="1143000"/>
          </a:xfrm>
        </p:spPr>
        <p:txBody>
          <a:bodyPr/>
          <a:lstStyle/>
          <a:p>
            <a:r>
              <a:rPr lang="en-US" dirty="0" smtClean="0"/>
              <a:t>9.4 Convergence Tests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731520"/>
                <a:ext cx="8305800" cy="4907280"/>
              </a:xfrm>
            </p:spPr>
            <p:txBody>
              <a:bodyPr/>
              <a:lstStyle/>
              <a:p>
                <a:r>
                  <a:rPr lang="en-US" dirty="0" smtClean="0"/>
                  <a:t>Ratio Test: Find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→∞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+1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dirty="0" smtClean="0"/>
                  <a:t>.  If the limit is less than one, the series converges.  If the limit is greater than one, the series diverges.  If the limit is equal to 1, the series is inconclusive. [If you only learn one test, while not advisable, this is the one you should learn.]</a:t>
                </a:r>
              </a:p>
              <a:p>
                <a:pPr lvl="1"/>
                <a:r>
                  <a:rPr lang="en-US" dirty="0" smtClean="0"/>
                  <a:t>Example: Determine convergence or divergence</a:t>
                </a:r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!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+1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!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(−1)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  <m:rad>
                              <m:radPr>
                                <m:degHide m:val="on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</m:rad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+2</m:t>
                            </m:r>
                          </m:den>
                        </m:f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731520"/>
                <a:ext cx="8305800" cy="4907280"/>
              </a:xfrm>
              <a:blipFill rotWithShape="1">
                <a:blip r:embed="rId2"/>
                <a:stretch>
                  <a:fillRect l="-807" t="-9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1148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562600"/>
            <a:ext cx="7162800" cy="1143000"/>
          </a:xfrm>
        </p:spPr>
        <p:txBody>
          <a:bodyPr/>
          <a:lstStyle/>
          <a:p>
            <a:r>
              <a:rPr lang="en-US" dirty="0" smtClean="0"/>
              <a:t>9.4 Convergence Tests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731520"/>
                <a:ext cx="8305800" cy="4907280"/>
              </a:xfrm>
            </p:spPr>
            <p:txBody>
              <a:bodyPr>
                <a:normAutofit lnSpcReduction="10000"/>
              </a:bodyPr>
              <a:lstStyle/>
              <a:p>
                <a:pPr lvl="1"/>
                <a:r>
                  <a:rPr lang="en-US" dirty="0" smtClean="0"/>
                  <a:t>Example: Find the radius of convergence</a:t>
                </a:r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!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(−1)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+1</m:t>
                                </m:r>
                              </m:sup>
                            </m:sSup>
                          </m:num>
                          <m:den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+1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/>
                              </a:rPr>
                              <m:t>!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:endParaRPr lang="en-US" dirty="0"/>
              </a:p>
              <a:p>
                <a:r>
                  <a:rPr lang="en-US" dirty="0" smtClean="0"/>
                  <a:t>nth-Term Test: 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func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b="0" i="1" dirty="0" smtClean="0">
                            <a:latin typeface="Cambria Math"/>
                          </a:rPr>
                          <m:t>𝑛</m:t>
                        </m:r>
                        <m:r>
                          <a:rPr lang="en-US" b="0" i="1" dirty="0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dirty="0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/>
                  <a:t> diverges.</a:t>
                </a:r>
              </a:p>
              <a:p>
                <a:pPr lvl="1"/>
                <a:r>
                  <a:rPr lang="en-US" dirty="0" smtClean="0"/>
                  <a:t>Examples</a:t>
                </a:r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6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6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16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!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!+1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731520"/>
                <a:ext cx="8305800" cy="4907280"/>
              </a:xfrm>
              <a:blipFill rotWithShape="1">
                <a:blip r:embed="rId2"/>
                <a:stretch>
                  <a:fillRect l="-807" t="-2857" b="-106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690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562600"/>
            <a:ext cx="7162800" cy="1143000"/>
          </a:xfrm>
        </p:spPr>
        <p:txBody>
          <a:bodyPr/>
          <a:lstStyle/>
          <a:p>
            <a:r>
              <a:rPr lang="en-US" dirty="0" smtClean="0"/>
              <a:t>9.4 Convergence Tests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731520"/>
                <a:ext cx="8305800" cy="490728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Telescoping Series: If you can find the sum, it converges.  If you cannot, it diverges.  [This is one of only two series that you can find what the series converges to.]</a:t>
                </a:r>
              </a:p>
              <a:p>
                <a:pPr lvl="1"/>
                <a:r>
                  <a:rPr lang="en-US" dirty="0" smtClean="0"/>
                  <a:t>Examples</a:t>
                </a:r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/>
                              </a:rPr>
                              <m:t> − 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+1</m:t>
                                </m:r>
                              </m:den>
                            </m:f>
                          </m:e>
                        </m:d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:endParaRPr lang="en-US" dirty="0"/>
              </a:p>
              <a:p>
                <a:r>
                  <a:rPr lang="en-US" dirty="0" smtClean="0"/>
                  <a:t>Geometric Series (Review):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  <m:r>
                      <a:rPr lang="en-US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1 −</m:t>
                        </m:r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dirty="0" smtClean="0"/>
                  <a:t> for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&lt;1</m:t>
                    </m:r>
                  </m:oMath>
                </a14:m>
                <a:r>
                  <a:rPr lang="en-US" dirty="0" smtClean="0"/>
                  <a:t>.  If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&gt;</m:t>
                    </m:r>
                    <m:r>
                      <a:rPr lang="en-US" i="1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, it diverges.</a:t>
                </a:r>
              </a:p>
              <a:p>
                <a:pPr lvl="1"/>
                <a:r>
                  <a:rPr lang="en-US" dirty="0" smtClean="0"/>
                  <a:t>Examples: Decide if the series converges or diverges.  If it converges, find the sum.</a:t>
                </a:r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731520"/>
                <a:ext cx="8305800" cy="4907280"/>
              </a:xfrm>
              <a:blipFill rotWithShape="0">
                <a:blip r:embed="rId2"/>
                <a:stretch>
                  <a:fillRect l="-440" t="-3106" r="-734" b="-65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905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562600"/>
            <a:ext cx="7162800" cy="1143000"/>
          </a:xfrm>
        </p:spPr>
        <p:txBody>
          <a:bodyPr/>
          <a:lstStyle/>
          <a:p>
            <a:r>
              <a:rPr lang="en-US" dirty="0" smtClean="0"/>
              <a:t>9.4 Convergence Tests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731520"/>
                <a:ext cx="8305800" cy="490728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Direct Comparison Test: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for all n, then:</a:t>
                </a:r>
              </a:p>
              <a:p>
                <a:pPr lvl="1"/>
                <a:r>
                  <a:rPr lang="en-US" dirty="0" smtClean="0"/>
                  <a:t>knowing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/>
                  <a:t> converges implies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/>
                  <a:t> converges</a:t>
                </a:r>
              </a:p>
              <a:p>
                <a:pPr lvl="1"/>
                <a:r>
                  <a:rPr lang="en-US" dirty="0"/>
                  <a:t>knowing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diverges </a:t>
                </a:r>
                <a:r>
                  <a:rPr lang="en-US" dirty="0"/>
                  <a:t>implies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diverges</a:t>
                </a:r>
              </a:p>
              <a:p>
                <a:pPr lvl="1"/>
                <a:r>
                  <a:rPr lang="en-US" dirty="0" smtClean="0"/>
                  <a:t>Examples</a:t>
                </a:r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2+ 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2+ </m:t>
                            </m:r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</m:rad>
                          </m:den>
                        </m:f>
                      </m:e>
                    </m:nary>
                  </m:oMath>
                </a14:m>
                <a:endParaRPr lang="en-US" dirty="0"/>
              </a:p>
              <a:p>
                <a:pPr lvl="1"/>
                <a:endParaRPr lang="en-US" dirty="0" smtClean="0"/>
              </a:p>
              <a:p>
                <a:r>
                  <a:rPr lang="en-US" dirty="0" smtClean="0"/>
                  <a:t>Assignment: pg. 511 (7-44, 47-58, 60)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731520"/>
                <a:ext cx="8305800" cy="4907280"/>
              </a:xfrm>
              <a:blipFill rotWithShape="1">
                <a:blip r:embed="rId2"/>
                <a:stretch>
                  <a:fillRect l="-807" t="-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1419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Series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71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72648"/>
            <a:ext cx="8686800" cy="2423346"/>
          </a:xfrm>
        </p:spPr>
        <p:txBody>
          <a:bodyPr/>
          <a:lstStyle/>
          <a:p>
            <a:r>
              <a:rPr lang="en-US" dirty="0" smtClean="0"/>
              <a:t>More Convergence Tests</a:t>
            </a:r>
            <a:br>
              <a:rPr lang="en-US" dirty="0" smtClean="0"/>
            </a:br>
            <a:r>
              <a:rPr lang="en-US" dirty="0" smtClean="0"/>
              <a:t>(and Interval of Convergence)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13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562600"/>
            <a:ext cx="7162800" cy="1143000"/>
          </a:xfrm>
        </p:spPr>
        <p:txBody>
          <a:bodyPr/>
          <a:lstStyle/>
          <a:p>
            <a:r>
              <a:rPr lang="en-US" dirty="0" smtClean="0"/>
              <a:t>9.5 Convergence Tests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731520"/>
                <a:ext cx="8229600" cy="4831080"/>
              </a:xfrm>
            </p:spPr>
            <p:txBody>
              <a:bodyPr/>
              <a:lstStyle/>
              <a:p>
                <a:r>
                  <a:rPr lang="en-US" dirty="0" smtClean="0"/>
                  <a:t>p-series: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𝑝</m:t>
                                </m:r>
                              </m:sup>
                            </m:sSup>
                          </m:den>
                        </m:f>
                      </m:e>
                    </m:nary>
                    <m:r>
                      <a:rPr lang="en-US" b="0" i="0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𝑝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𝑝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/>
                      </a:rPr>
                      <m:t>+ . . .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&gt;1</m:t>
                    </m:r>
                  </m:oMath>
                </a14:m>
                <a:r>
                  <a:rPr lang="en-US" dirty="0" smtClean="0"/>
                  <a:t> converges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 ≤1</m:t>
                    </m:r>
                  </m:oMath>
                </a14:m>
                <a:r>
                  <a:rPr lang="en-US" dirty="0" smtClean="0"/>
                  <a:t> diverges</a:t>
                </a:r>
              </a:p>
              <a:p>
                <a:pPr lvl="1"/>
                <a:r>
                  <a:rPr lang="en-US" dirty="0" smtClean="0"/>
                  <a:t>Examples</a:t>
                </a:r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e>
                    </m:nary>
                  </m:oMath>
                </a14:m>
                <a:r>
                  <a:rPr lang="en-US" dirty="0" smtClean="0"/>
                  <a:t> [Note: this series with p = 1 is called the “harmonic series”]</a:t>
                </a:r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deg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</m:rad>
                          </m:den>
                        </m:f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731520"/>
                <a:ext cx="8229600" cy="4831080"/>
              </a:xfrm>
              <a:blipFill rotWithShape="1">
                <a:blip r:embed="rId2"/>
                <a:stretch>
                  <a:fillRect l="-815" t="-1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171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562600"/>
            <a:ext cx="7162800" cy="1143000"/>
          </a:xfrm>
        </p:spPr>
        <p:txBody>
          <a:bodyPr/>
          <a:lstStyle/>
          <a:p>
            <a:r>
              <a:rPr lang="en-US" dirty="0" smtClean="0"/>
              <a:t>9.5 Convergence Tests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731520"/>
                <a:ext cx="8229600" cy="4831080"/>
              </a:xfrm>
            </p:spPr>
            <p:txBody>
              <a:bodyPr/>
              <a:lstStyle/>
              <a:p>
                <a:r>
                  <a:rPr lang="en-US" sz="2600" dirty="0" smtClean="0"/>
                  <a:t>Limit Comparison Test: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2600" b="0" i="1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n-US" sz="26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2600" i="1">
                        <a:latin typeface="Cambria Math"/>
                      </a:rPr>
                      <m:t>&gt;0</m:t>
                    </m:r>
                  </m:oMath>
                </a14:m>
                <a:r>
                  <a:rPr lang="en-US" sz="2600" dirty="0" smtClean="0"/>
                  <a:t>,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600" i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 →∞</m:t>
                            </m:r>
                          </m:lim>
                        </m:limLow>
                      </m:fName>
                      <m:e>
                        <m:d>
                          <m:dPr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6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26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2600" dirty="0" smtClean="0"/>
                  <a:t> = L (L finite and positive) then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6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26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26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2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2600" dirty="0" smtClean="0"/>
                  <a:t> and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600" i="1">
                            <a:latin typeface="Cambria Math"/>
                          </a:rPr>
                          <m:t>𝑛</m:t>
                        </m:r>
                        <m:r>
                          <a:rPr lang="en-US" sz="26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26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2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sz="26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2600" dirty="0" smtClean="0"/>
                  <a:t> either both converge or both diverge.</a:t>
                </a:r>
              </a:p>
              <a:p>
                <a:pPr lvl="1"/>
                <a:r>
                  <a:rPr lang="en-US" sz="2400" dirty="0" smtClean="0"/>
                  <a:t>Examples</a:t>
                </a:r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2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22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22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sz="2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200" b="0" i="1" smtClean="0">
                                <a:latin typeface="Cambria Math"/>
                              </a:rPr>
                              <m:t>𝑎𝑛</m:t>
                            </m:r>
                            <m:r>
                              <a:rPr lang="en-US" sz="2200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sz="2200" b="0" i="1" smtClean="0">
                                <a:latin typeface="Cambria Math"/>
                              </a:rPr>
                              <m:t>𝑏</m:t>
                            </m:r>
                          </m:den>
                        </m:f>
                      </m:e>
                    </m:nary>
                  </m:oMath>
                </a14:m>
                <a:r>
                  <a:rPr lang="en-US" sz="2000" dirty="0" smtClean="0"/>
                  <a:t> </a:t>
                </a:r>
                <a:r>
                  <a:rPr lang="en-US" sz="2200" dirty="0" smtClean="0"/>
                  <a:t>; a&gt;0, b&gt;0 </a:t>
                </a:r>
                <a:r>
                  <a:rPr lang="en-US" dirty="0" smtClean="0"/>
                  <a:t>[Note: this is called the “general harmonic”]</a:t>
                </a:r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2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22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22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sz="2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sz="220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200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</m:rad>
                          </m:num>
                          <m:den>
                            <m:sSup>
                              <m:sSupPr>
                                <m:ctrlPr>
                                  <a:rPr lang="en-US" sz="22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2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200" b="0" i="1" smtClean="0">
                                <a:latin typeface="Cambria Math"/>
                              </a:rPr>
                              <m:t>+1</m:t>
                            </m:r>
                          </m:den>
                        </m:f>
                      </m:e>
                    </m:nary>
                  </m:oMath>
                </a14:m>
                <a:endParaRPr lang="en-US" sz="2200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2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22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22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sz="2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0" i="1" smtClean="0">
                                <a:latin typeface="Cambria Math"/>
                              </a:rPr>
                              <m:t>𝑛</m:t>
                            </m:r>
                            <m:sSup>
                              <m:sSup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sz="2200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200" b="0" i="1" smtClean="0">
                                <a:latin typeface="Cambria Math"/>
                              </a:rPr>
                              <m:t>4</m:t>
                            </m:r>
                            <m:sSup>
                              <m:sSup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200" b="0" i="1" smtClean="0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sz="2200" b="0" i="1" smtClean="0">
                                <a:latin typeface="Cambria Math"/>
                              </a:rPr>
                              <m:t>+1</m:t>
                            </m:r>
                          </m:den>
                        </m:f>
                      </m:e>
                    </m:nary>
                  </m:oMath>
                </a14:m>
                <a:endParaRPr lang="en-US" sz="2200" dirty="0" smtClean="0"/>
              </a:p>
              <a:p>
                <a:pPr lvl="2"/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731520"/>
                <a:ext cx="8229600" cy="4831080"/>
              </a:xfrm>
              <a:blipFill rotWithShape="0">
                <a:blip r:embed="rId2"/>
                <a:stretch>
                  <a:fillRect l="-1259" t="-3026" r="-1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6815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562600"/>
            <a:ext cx="7162800" cy="1143000"/>
          </a:xfrm>
        </p:spPr>
        <p:txBody>
          <a:bodyPr/>
          <a:lstStyle/>
          <a:p>
            <a:r>
              <a:rPr lang="en-US" dirty="0" smtClean="0"/>
              <a:t>9.5 Convergence Tests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731520"/>
                <a:ext cx="8229600" cy="4831080"/>
              </a:xfrm>
            </p:spPr>
            <p:txBody>
              <a:bodyPr/>
              <a:lstStyle/>
              <a:p>
                <a:r>
                  <a:rPr lang="en-US" dirty="0" smtClean="0"/>
                  <a:t>Integral Test: If f is positive, continuous, and decreasing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 ≥1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𝑓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dirty="0" smtClean="0">
                            <a:latin typeface="Cambria Math"/>
                          </a:rPr>
                          <m:t>𝑛</m:t>
                        </m:r>
                        <m:r>
                          <a:rPr lang="en-US" b="0" i="1" dirty="0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dirty="0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𝑑𝑥</m:t>
                        </m:r>
                      </m:e>
                    </m:nary>
                  </m:oMath>
                </a14:m>
                <a:r>
                  <a:rPr lang="en-US" dirty="0" smtClean="0"/>
                  <a:t> either both converge or both diverge.</a:t>
                </a:r>
              </a:p>
              <a:p>
                <a:pPr lvl="1"/>
                <a:r>
                  <a:rPr lang="en-US" dirty="0" smtClean="0"/>
                  <a:t>Examples</a:t>
                </a:r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=2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ln</m:t>
                                </m:r>
                              </m:fNam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</m:func>
                          </m:den>
                        </m:f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731520"/>
                <a:ext cx="8229600" cy="4831080"/>
              </a:xfrm>
              <a:blipFill rotWithShape="1">
                <a:blip r:embed="rId2"/>
                <a:stretch>
                  <a:fillRect l="-815" t="-26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617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562600"/>
            <a:ext cx="7162800" cy="1143000"/>
          </a:xfrm>
        </p:spPr>
        <p:txBody>
          <a:bodyPr/>
          <a:lstStyle/>
          <a:p>
            <a:r>
              <a:rPr lang="en-US" dirty="0" smtClean="0"/>
              <a:t>9.5 Convergence Tests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381000"/>
                <a:ext cx="8229600" cy="5181600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Alternating Series Test: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(−1)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(or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(−1)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sup>
                        </m:sSup>
                      </m:e>
                    </m:nary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) converges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i="1" smtClean="0"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for all n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e>
                    </m:func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(−1)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/>
                  <a:t> is said to be “conditionally convergent” if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(−1)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/>
                  <a:t> converges but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/>
                  <a:t> diverges</a:t>
                </a: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(−1)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/>
                  <a:t> is said to be “absolutely convergent” if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converges</a:t>
                </a:r>
              </a:p>
              <a:p>
                <a:pPr lvl="1"/>
                <a:r>
                  <a:rPr lang="en-US" dirty="0" smtClean="0"/>
                  <a:t>Examples</a:t>
                </a:r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(−1)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+1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(−2)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 −1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+1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+1)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(−1)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  <a:ea typeface="Cambria Math"/>
                                  </a:rPr>
                                  <m:t>ln</m:t>
                                </m:r>
                              </m:fName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+1)</m:t>
                                </m:r>
                              </m:e>
                            </m:func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(−1)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e>
                            </m:rad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(−1)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381000"/>
                <a:ext cx="8229600" cy="5181600"/>
              </a:xfrm>
              <a:blipFill rotWithShape="1">
                <a:blip r:embed="rId2"/>
                <a:stretch>
                  <a:fillRect l="-593" t="-10588" b="-10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776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562600"/>
            <a:ext cx="7162800" cy="1143000"/>
          </a:xfrm>
        </p:spPr>
        <p:txBody>
          <a:bodyPr/>
          <a:lstStyle/>
          <a:p>
            <a:r>
              <a:rPr lang="en-US" dirty="0" smtClean="0"/>
              <a:t>9.5 Convergence Tests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731520"/>
                <a:ext cx="8229600" cy="4831080"/>
              </a:xfrm>
            </p:spPr>
            <p:txBody>
              <a:bodyPr/>
              <a:lstStyle/>
              <a:p>
                <a:r>
                  <a:rPr lang="en-US" dirty="0" smtClean="0"/>
                  <a:t>Alternating Series Remainder: If a convergent alternating series satisfies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i="1" smtClean="0"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, then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  <m:r>
                          <a:rPr lang="en-US" b="0" i="1" smtClean="0">
                            <a:latin typeface="Cambria Math"/>
                          </a:rPr>
                          <m:t> −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= 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≤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𝑆</m:t>
                    </m:r>
                  </m:oMath>
                </a14:m>
                <a:r>
                  <a:rPr lang="en-US" dirty="0" smtClean="0"/>
                  <a:t> is the actual sum of the series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is the partial sum (the sum of the first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terms)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is the remainder (error)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 smtClean="0"/>
                  <a:t> is the next term in the series (the first one not used)</a:t>
                </a:r>
              </a:p>
              <a:p>
                <a:pPr lvl="1"/>
                <a:r>
                  <a:rPr lang="en-US" dirty="0" smtClean="0"/>
                  <a:t>Examples: Find the error in approximating the series to 7 terms</a:t>
                </a:r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(−1)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+1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!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(−1)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731520"/>
                <a:ext cx="8229600" cy="4831080"/>
              </a:xfrm>
              <a:blipFill rotWithShape="1">
                <a:blip r:embed="rId2"/>
                <a:stretch>
                  <a:fillRect l="-815" t="-26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448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562600"/>
            <a:ext cx="7162800" cy="1143000"/>
          </a:xfrm>
        </p:spPr>
        <p:txBody>
          <a:bodyPr/>
          <a:lstStyle/>
          <a:p>
            <a:r>
              <a:rPr lang="en-US" dirty="0" smtClean="0"/>
              <a:t>9.5 Convergence Tests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731520"/>
                <a:ext cx="8229600" cy="4831080"/>
              </a:xfrm>
            </p:spPr>
            <p:txBody>
              <a:bodyPr/>
              <a:lstStyle/>
              <a:p>
                <a:r>
                  <a:rPr lang="en-US" dirty="0" smtClean="0"/>
                  <a:t>Testing endpoints</a:t>
                </a:r>
              </a:p>
              <a:p>
                <a:pPr lvl="1"/>
                <a:r>
                  <a:rPr lang="en-US" dirty="0" smtClean="0"/>
                  <a:t>Examples: Find the interval of convergence</a:t>
                </a:r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:endParaRPr lang="en-US" dirty="0"/>
              </a:p>
              <a:p>
                <a:r>
                  <a:rPr lang="en-US" dirty="0" smtClean="0"/>
                  <a:t>How do I decide which test to use?</a:t>
                </a:r>
              </a:p>
              <a:p>
                <a:pPr lvl="1"/>
                <a:r>
                  <a:rPr lang="en-US" dirty="0" smtClean="0"/>
                  <a:t>Pg. 521 has a flow chart to help decide</a:t>
                </a:r>
              </a:p>
              <a:p>
                <a:pPr lvl="1"/>
                <a:r>
                  <a:rPr lang="en-US" dirty="0" smtClean="0"/>
                  <a:t>Your teacher has a different flow chart to help decide</a:t>
                </a:r>
              </a:p>
              <a:p>
                <a:pPr lvl="1"/>
                <a:r>
                  <a:rPr lang="en-US" dirty="0" smtClean="0"/>
                  <a:t>Trial and error</a:t>
                </a:r>
              </a:p>
              <a:p>
                <a:pPr lvl="1"/>
                <a:r>
                  <a:rPr lang="en-US" dirty="0" smtClean="0"/>
                  <a:t>Experience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731520"/>
                <a:ext cx="8229600" cy="4831080"/>
              </a:xfrm>
              <a:blipFill rotWithShape="1">
                <a:blip r:embed="rId2"/>
                <a:stretch>
                  <a:fillRect l="-815" t="-26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970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ounded Rectangle 1"/>
              <p:cNvSpPr/>
              <p:nvPr/>
            </p:nvSpPr>
            <p:spPr>
              <a:xfrm>
                <a:off x="3581400" y="222903"/>
                <a:ext cx="1219200" cy="6096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/>
                <a:r>
                  <a:rPr lang="en-US" sz="1200" dirty="0" smtClean="0"/>
                  <a:t>Does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200" i="1">
                            <a:latin typeface="Cambria Math"/>
                          </a:rPr>
                          <m:t>𝑛</m:t>
                        </m:r>
                        <m:r>
                          <a:rPr lang="en-US" sz="1200" i="1">
                            <a:latin typeface="Cambria Math"/>
                          </a:rPr>
                          <m:t>=</m:t>
                        </m:r>
                        <m:r>
                          <a:rPr lang="en-US" sz="1200" i="1">
                            <a:latin typeface="Cambria Math"/>
                          </a:rPr>
                          <m:t>𝑐</m:t>
                        </m:r>
                      </m:sub>
                      <m:sup>
                        <m:r>
                          <a:rPr lang="en-US" sz="12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2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1200" dirty="0" smtClean="0"/>
                  <a:t> look familiar?</a:t>
                </a:r>
                <a:endParaRPr lang="en-US" sz="1200" dirty="0"/>
              </a:p>
            </p:txBody>
          </p:sp>
        </mc:Choice>
        <mc:Fallback xmlns="">
          <p:sp>
            <p:nvSpPr>
              <p:cNvPr id="2" name="Rounded 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222903"/>
                <a:ext cx="1219200" cy="609600"/>
              </a:xfrm>
              <a:prstGeom prst="roundRect">
                <a:avLst/>
              </a:prstGeom>
              <a:blipFill rotWithShape="1">
                <a:blip r:embed="rId2"/>
                <a:stretch>
                  <a:fillRect t="-30097" b="-27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ounded Rectangle 2"/>
          <p:cNvSpPr/>
          <p:nvPr/>
        </p:nvSpPr>
        <p:spPr>
          <a:xfrm>
            <a:off x="304800" y="1879363"/>
            <a:ext cx="1066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u="sng" dirty="0" smtClean="0"/>
              <a:t>Telescoping</a:t>
            </a:r>
          </a:p>
          <a:p>
            <a:pPr algn="ctr"/>
            <a:r>
              <a:rPr lang="en-US" sz="900" dirty="0" smtClean="0"/>
              <a:t>Find sum – con</a:t>
            </a:r>
          </a:p>
          <a:p>
            <a:pPr algn="ctr"/>
            <a:r>
              <a:rPr lang="en-US" sz="900" dirty="0" smtClean="0"/>
              <a:t>Cannot find - di</a:t>
            </a:r>
            <a:endParaRPr lang="en-US" sz="900" dirty="0"/>
          </a:p>
        </p:txBody>
      </p:sp>
      <p:sp>
        <p:nvSpPr>
          <p:cNvPr id="4" name="Rounded Rectangle 3"/>
          <p:cNvSpPr/>
          <p:nvPr/>
        </p:nvSpPr>
        <p:spPr>
          <a:xfrm>
            <a:off x="1606609" y="1879363"/>
            <a:ext cx="1066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u="sng" dirty="0" smtClean="0"/>
              <a:t>Geometric</a:t>
            </a:r>
          </a:p>
          <a:p>
            <a:pPr algn="ctr"/>
            <a:r>
              <a:rPr lang="en-US" sz="900" dirty="0" smtClean="0"/>
              <a:t>|r| &lt; 1 – con</a:t>
            </a:r>
          </a:p>
          <a:p>
            <a:pPr algn="ctr"/>
            <a:r>
              <a:rPr lang="en-US" sz="900" dirty="0" smtClean="0"/>
              <a:t>|r|&gt; 1 – di</a:t>
            </a:r>
            <a:endParaRPr lang="en-US" sz="900" dirty="0"/>
          </a:p>
        </p:txBody>
      </p:sp>
      <p:sp>
        <p:nvSpPr>
          <p:cNvPr id="5" name="Rounded Rectangle 4"/>
          <p:cNvSpPr/>
          <p:nvPr/>
        </p:nvSpPr>
        <p:spPr>
          <a:xfrm>
            <a:off x="2848598" y="1866900"/>
            <a:ext cx="1066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u="sng" dirty="0" smtClean="0"/>
              <a:t>p-series</a:t>
            </a:r>
          </a:p>
          <a:p>
            <a:pPr algn="ctr"/>
            <a:r>
              <a:rPr lang="en-US" sz="900" dirty="0" smtClean="0"/>
              <a:t>p &gt; 1 – con</a:t>
            </a:r>
          </a:p>
          <a:p>
            <a:pPr algn="ctr"/>
            <a:r>
              <a:rPr lang="en-US" sz="900" dirty="0" smtClean="0"/>
              <a:t>p ≤ 1 - di</a:t>
            </a:r>
            <a:endParaRPr lang="en-US" sz="900" dirty="0"/>
          </a:p>
        </p:txBody>
      </p:sp>
      <p:sp>
        <p:nvSpPr>
          <p:cNvPr id="6" name="Rounded Rectangle 5"/>
          <p:cNvSpPr/>
          <p:nvPr/>
        </p:nvSpPr>
        <p:spPr>
          <a:xfrm>
            <a:off x="685800" y="1194809"/>
            <a:ext cx="2696198" cy="266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Identify series type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124200" y="7620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703319" y="699153"/>
            <a:ext cx="685800" cy="266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4327021" y="1213859"/>
            <a:ext cx="2696198" cy="266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nth-Term Test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495800" y="2324100"/>
            <a:ext cx="1066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diverges</a:t>
            </a:r>
            <a:endParaRPr lang="en-US" sz="1600" dirty="0"/>
          </a:p>
        </p:txBody>
      </p:sp>
      <p:sp>
        <p:nvSpPr>
          <p:cNvPr id="12" name="Rounded Rectangle 11"/>
          <p:cNvSpPr/>
          <p:nvPr/>
        </p:nvSpPr>
        <p:spPr>
          <a:xfrm>
            <a:off x="5767699" y="2324100"/>
            <a:ext cx="1066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Is it an alternating series?</a:t>
            </a:r>
            <a:endParaRPr lang="en-US" sz="1200" dirty="0"/>
          </a:p>
        </p:txBody>
      </p:sp>
      <p:sp>
        <p:nvSpPr>
          <p:cNvPr id="13" name="Rounded Rectangle 12"/>
          <p:cNvSpPr/>
          <p:nvPr/>
        </p:nvSpPr>
        <p:spPr>
          <a:xfrm>
            <a:off x="4336279" y="4114800"/>
            <a:ext cx="1066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Does it look like a series?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ounded Rectangle 13"/>
              <p:cNvSpPr/>
              <p:nvPr/>
            </p:nvSpPr>
            <p:spPr>
              <a:xfrm>
                <a:off x="5767698" y="4099133"/>
                <a:ext cx="1285698" cy="5334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u="sng" dirty="0" smtClean="0"/>
                  <a:t>Integral Test</a:t>
                </a:r>
              </a:p>
              <a:p>
                <a:pPr algn="ctr"/>
                <a14:m>
                  <m:oMath xmlns:m="http://schemas.openxmlformats.org/officeDocument/2006/math">
                    <m:nary>
                      <m:naryPr>
                        <m:ctrlPr>
                          <a:rPr lang="en-US" sz="9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900" b="0" i="1" smtClean="0">
                            <a:latin typeface="Cambria Math"/>
                          </a:rPr>
                          <m:t>𝑐</m:t>
                        </m:r>
                      </m:sub>
                      <m:sup>
                        <m:r>
                          <a:rPr lang="en-US" sz="9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sz="900" b="0" i="1" smtClean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sz="9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900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en-US" sz="900" b="0" i="1" smtClean="0">
                            <a:latin typeface="Cambria Math"/>
                          </a:rPr>
                          <m:t>𝑑𝑥</m:t>
                        </m:r>
                      </m:e>
                    </m:nary>
                  </m:oMath>
                </a14:m>
                <a:r>
                  <a:rPr lang="en-US" sz="900" dirty="0" smtClean="0"/>
                  <a:t> con – con</a:t>
                </a:r>
              </a:p>
              <a:p>
                <a:pPr lvl="0" algn="ctr"/>
                <a14:m>
                  <m:oMath xmlns:m="http://schemas.openxmlformats.org/officeDocument/2006/math">
                    <m:nary>
                      <m:naryPr>
                        <m:ctrlPr>
                          <a:rPr lang="en-US" sz="9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900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𝑐</m:t>
                        </m:r>
                      </m:sub>
                      <m:sup>
                        <m:r>
                          <a:rPr lang="en-US" sz="900" i="1">
                            <a:solidFill>
                              <a:prstClr val="white"/>
                            </a:solidFill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sz="900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sz="9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900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en-US" sz="900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𝑑𝑥</m:t>
                        </m:r>
                      </m:e>
                    </m:nary>
                  </m:oMath>
                </a14:m>
                <a:r>
                  <a:rPr lang="en-US" sz="900" dirty="0">
                    <a:solidFill>
                      <a:prstClr val="white"/>
                    </a:solidFill>
                  </a:rPr>
                  <a:t> </a:t>
                </a:r>
                <a:r>
                  <a:rPr lang="en-US" sz="900" dirty="0" smtClean="0">
                    <a:solidFill>
                      <a:prstClr val="white"/>
                    </a:solidFill>
                  </a:rPr>
                  <a:t>di </a:t>
                </a:r>
                <a:r>
                  <a:rPr lang="en-US" sz="900" dirty="0">
                    <a:solidFill>
                      <a:prstClr val="white"/>
                    </a:solidFill>
                  </a:rPr>
                  <a:t>- </a:t>
                </a:r>
                <a:r>
                  <a:rPr lang="en-US" sz="900" dirty="0" smtClean="0">
                    <a:solidFill>
                      <a:prstClr val="white"/>
                    </a:solidFill>
                  </a:rPr>
                  <a:t>di</a:t>
                </a:r>
                <a:endParaRPr lang="en-US" sz="900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14" name="Rounded 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7698" y="4099133"/>
                <a:ext cx="1285698" cy="533400"/>
              </a:xfrm>
              <a:prstGeom prst="roundRect">
                <a:avLst/>
              </a:prstGeom>
              <a:blipFill rotWithShape="1">
                <a:blip r:embed="rId3"/>
                <a:stretch>
                  <a:fillRect l="-9346" t="-21978" b="-72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ounded Rectangle 14"/>
          <p:cNvSpPr/>
          <p:nvPr/>
        </p:nvSpPr>
        <p:spPr>
          <a:xfrm>
            <a:off x="5083323" y="3200400"/>
            <a:ext cx="1066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Is it an easy integral?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ounded Rectangle 15"/>
              <p:cNvSpPr/>
              <p:nvPr/>
            </p:nvSpPr>
            <p:spPr>
              <a:xfrm>
                <a:off x="7725932" y="4099133"/>
                <a:ext cx="1066800" cy="5334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9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900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en-US" sz="900" i="1">
                            <a:solidFill>
                              <a:prstClr val="white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900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𝑐</m:t>
                        </m:r>
                      </m:sub>
                      <m:sup>
                        <m:r>
                          <a:rPr lang="en-US" sz="900" i="1">
                            <a:solidFill>
                              <a:prstClr val="white"/>
                            </a:solidFill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900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00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|</m:t>
                            </m:r>
                            <m:r>
                              <a:rPr lang="en-US" sz="900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900" i="1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US" sz="900" i="1">
                            <a:solidFill>
                              <a:prstClr val="white"/>
                            </a:solidFill>
                            <a:latin typeface="Cambria Math"/>
                          </a:rPr>
                          <m:t>|</m:t>
                        </m:r>
                      </m:e>
                    </m:nary>
                  </m:oMath>
                </a14:m>
                <a:r>
                  <a:rPr lang="en-US" sz="900" dirty="0">
                    <a:solidFill>
                      <a:prstClr val="white"/>
                    </a:solidFill>
                  </a:rPr>
                  <a:t> = </a:t>
                </a:r>
                <a:r>
                  <a:rPr lang="en-US" sz="900" dirty="0" smtClean="0">
                    <a:solidFill>
                      <a:prstClr val="white"/>
                    </a:solidFill>
                  </a:rPr>
                  <a:t>di</a:t>
                </a:r>
                <a:endParaRPr lang="en-US" sz="900" dirty="0">
                  <a:solidFill>
                    <a:prstClr val="white"/>
                  </a:solidFill>
                </a:endParaRPr>
              </a:p>
              <a:p>
                <a:pPr lvl="0" algn="ctr"/>
                <a:r>
                  <a:rPr lang="en-US" sz="900" dirty="0" smtClean="0">
                    <a:solidFill>
                      <a:prstClr val="white"/>
                    </a:solidFill>
                  </a:rPr>
                  <a:t>Conditionally convergent</a:t>
                </a:r>
                <a:endParaRPr lang="en-US" sz="900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16" name="Rounded 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5932" y="4099133"/>
                <a:ext cx="1066800" cy="533400"/>
              </a:xfrm>
              <a:prstGeom prst="roundRect">
                <a:avLst/>
              </a:prstGeom>
              <a:blipFill rotWithShape="1">
                <a:blip r:embed="rId4"/>
                <a:stretch>
                  <a:fillRect l="-1124" t="-29670" b="-2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ounded Rectangle 16"/>
              <p:cNvSpPr/>
              <p:nvPr/>
            </p:nvSpPr>
            <p:spPr>
              <a:xfrm>
                <a:off x="7725932" y="2349203"/>
                <a:ext cx="1066800" cy="5334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9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900" i="1">
                            <a:latin typeface="Cambria Math"/>
                          </a:rPr>
                          <m:t>𝑛</m:t>
                        </m:r>
                        <m:r>
                          <a:rPr lang="en-US" sz="900" i="1">
                            <a:latin typeface="Cambria Math"/>
                          </a:rPr>
                          <m:t>=</m:t>
                        </m:r>
                        <m:r>
                          <a:rPr lang="en-US" sz="900" i="1">
                            <a:latin typeface="Cambria Math"/>
                          </a:rPr>
                          <m:t>𝑐</m:t>
                        </m:r>
                      </m:sub>
                      <m:sup>
                        <m:r>
                          <a:rPr lang="en-US" sz="9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9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00" b="0" i="1" smtClean="0">
                                <a:latin typeface="Cambria Math"/>
                              </a:rPr>
                              <m:t>|</m:t>
                            </m:r>
                            <m:r>
                              <a:rPr lang="en-US" sz="9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9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US" sz="900" b="0" i="1" smtClean="0">
                            <a:latin typeface="Cambria Math"/>
                          </a:rPr>
                          <m:t>|</m:t>
                        </m:r>
                      </m:e>
                    </m:nary>
                  </m:oMath>
                </a14:m>
                <a:r>
                  <a:rPr lang="en-US" sz="900" dirty="0" smtClean="0"/>
                  <a:t> = con</a:t>
                </a:r>
              </a:p>
              <a:p>
                <a:pPr algn="ctr"/>
                <a:r>
                  <a:rPr lang="en-US" sz="900" dirty="0" smtClean="0"/>
                  <a:t>Absolutely convergent</a:t>
                </a:r>
                <a:endParaRPr lang="en-US" sz="900" dirty="0"/>
              </a:p>
            </p:txBody>
          </p:sp>
        </mc:Choice>
        <mc:Fallback xmlns="">
          <p:sp>
            <p:nvSpPr>
              <p:cNvPr id="17" name="Rounded 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5932" y="2349203"/>
                <a:ext cx="1066800" cy="533400"/>
              </a:xfrm>
              <a:prstGeom prst="roundRect">
                <a:avLst/>
              </a:prstGeom>
              <a:blipFill rotWithShape="1">
                <a:blip r:embed="rId5"/>
                <a:stretch>
                  <a:fillRect l="-5056" t="-29670" b="-2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ounded Rectangle 17"/>
              <p:cNvSpPr/>
              <p:nvPr/>
            </p:nvSpPr>
            <p:spPr>
              <a:xfrm>
                <a:off x="6400801" y="3200400"/>
                <a:ext cx="1523999" cy="5334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b="0" u="sng" dirty="0" smtClean="0">
                    <a:latin typeface="+mj-lt"/>
                  </a:rPr>
                  <a:t>Alternating Series Test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900" b="0" i="1" smtClean="0">
                        <a:latin typeface="Cambria Math"/>
                      </a:rPr>
                      <m:t>0&lt; </m:t>
                    </m:r>
                    <m:sSub>
                      <m:sSubPr>
                        <m:ctrlPr>
                          <a:rPr lang="en-US" sz="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9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9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sz="900" b="0" i="1" smtClean="0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sz="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9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9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900" dirty="0" smtClean="0"/>
                  <a:t> - con</a:t>
                </a:r>
              </a:p>
              <a:p>
                <a:pPr algn="ctr"/>
                <a:r>
                  <a:rPr lang="en-US" sz="900" dirty="0"/>
                  <a:t>c</a:t>
                </a:r>
                <a:r>
                  <a:rPr lang="en-US" sz="900" dirty="0" smtClean="0"/>
                  <a:t>annot show – di</a:t>
                </a:r>
                <a:endParaRPr lang="en-US" sz="900" dirty="0"/>
              </a:p>
            </p:txBody>
          </p:sp>
        </mc:Choice>
        <mc:Fallback xmlns="">
          <p:sp>
            <p:nvSpPr>
              <p:cNvPr id="18" name="Rounded 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1" y="3200400"/>
                <a:ext cx="1523999" cy="533400"/>
              </a:xfrm>
              <a:prstGeom prst="round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Oval 18"/>
          <p:cNvSpPr/>
          <p:nvPr/>
        </p:nvSpPr>
        <p:spPr>
          <a:xfrm>
            <a:off x="5051277" y="762000"/>
            <a:ext cx="685800" cy="266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no</a:t>
            </a:r>
            <a:endParaRPr lang="en-US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724400" y="699153"/>
            <a:ext cx="609600" cy="4956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ounded Rectangle 24"/>
              <p:cNvSpPr/>
              <p:nvPr/>
            </p:nvSpPr>
            <p:spPr>
              <a:xfrm>
                <a:off x="4974363" y="5181600"/>
                <a:ext cx="2569437" cy="5334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u="sng" dirty="0" smtClean="0"/>
                  <a:t>Direct Comparison</a:t>
                </a:r>
                <a:r>
                  <a:rPr lang="en-US" sz="900" dirty="0" smtClean="0"/>
                  <a:t> </a:t>
                </a:r>
                <a14:m>
                  <m:oMath xmlns:m="http://schemas.openxmlformats.org/officeDocument/2006/math">
                    <m:r>
                      <a:rPr lang="en-US" sz="900" b="0" i="1" smtClean="0">
                        <a:latin typeface="Cambria Math"/>
                      </a:rPr>
                      <m:t>0 </m:t>
                    </m:r>
                    <m:r>
                      <a:rPr lang="en-US" sz="900" b="0" i="1" smtClean="0">
                        <a:latin typeface="Cambria Math"/>
                        <a:ea typeface="Cambria Math"/>
                      </a:rPr>
                      <m:t>≤ </m:t>
                    </m:r>
                    <m:sSub>
                      <m:sSubPr>
                        <m:ctrlPr>
                          <a:rPr lang="en-US" sz="9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9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sz="9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en-US" sz="900" b="0" i="1" smtClean="0">
                        <a:latin typeface="Cambria Math"/>
                        <a:ea typeface="Cambria Math"/>
                      </a:rPr>
                      <m:t> ≤ </m:t>
                    </m:r>
                    <m:sSub>
                      <m:sSubPr>
                        <m:ctrlPr>
                          <a:rPr lang="en-US" sz="9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9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en-US" sz="9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900" dirty="0" smtClean="0"/>
                  <a:t> for all n</a:t>
                </a:r>
              </a:p>
              <a:p>
                <a:pPr algn="ctr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9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900" i="1">
                            <a:latin typeface="Cambria Math"/>
                          </a:rPr>
                          <m:t>𝑛</m:t>
                        </m:r>
                        <m:r>
                          <a:rPr lang="en-US" sz="9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9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9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00" i="1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sz="9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900" dirty="0"/>
                  <a:t> converges implies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9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900" i="1">
                            <a:latin typeface="Cambria Math"/>
                          </a:rPr>
                          <m:t>𝑛</m:t>
                        </m:r>
                        <m:r>
                          <a:rPr lang="en-US" sz="9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9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9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9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900" dirty="0"/>
                  <a:t> converges</a:t>
                </a:r>
                <a:r>
                  <a:rPr lang="en-US" sz="900" dirty="0" smtClean="0"/>
                  <a:t> </a:t>
                </a:r>
              </a:p>
              <a:p>
                <a:pPr marL="0" lvl="1" algn="ctr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9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900" i="1">
                            <a:latin typeface="Cambria Math"/>
                          </a:rPr>
                          <m:t>𝑛</m:t>
                        </m:r>
                        <m:r>
                          <a:rPr lang="en-US" sz="9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9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9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9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900" dirty="0"/>
                  <a:t> diverges implies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9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900" i="1">
                            <a:latin typeface="Cambria Math"/>
                          </a:rPr>
                          <m:t>𝑛</m:t>
                        </m:r>
                        <m:r>
                          <a:rPr lang="en-US" sz="9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9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9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00" i="1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sz="9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900" dirty="0"/>
                  <a:t> diverges</a:t>
                </a:r>
              </a:p>
              <a:p>
                <a:pPr algn="ctr"/>
                <a:endParaRPr lang="en-US" sz="900" dirty="0"/>
              </a:p>
            </p:txBody>
          </p:sp>
        </mc:Choice>
        <mc:Fallback xmlns="">
          <p:sp>
            <p:nvSpPr>
              <p:cNvPr id="25" name="Rounded 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4363" y="5181600"/>
                <a:ext cx="2569437" cy="533400"/>
              </a:xfrm>
              <a:prstGeom prst="roundRect">
                <a:avLst/>
              </a:prstGeom>
              <a:blipFill rotWithShape="1">
                <a:blip r:embed="rId7"/>
                <a:stretch>
                  <a:fillRect l="-2588" t="-17582" b="-3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ounded Rectangle 25"/>
              <p:cNvSpPr/>
              <p:nvPr/>
            </p:nvSpPr>
            <p:spPr>
              <a:xfrm>
                <a:off x="2743200" y="6172200"/>
                <a:ext cx="1310710" cy="6096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/>
                  <a:t>Ratio Test</a:t>
                </a:r>
              </a:p>
              <a:p>
                <a:pPr algn="ctr"/>
                <a14:m>
                  <m:oMath xmlns:m="http://schemas.openxmlformats.org/officeDocument/2006/math">
                    <m:func>
                      <m:funcPr>
                        <m:ctrlPr>
                          <a:rPr lang="en-US" sz="9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9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90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sz="9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sz="900" i="1">
                                <a:latin typeface="Cambria Math"/>
                              </a:rPr>
                              <m:t> →∞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9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9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900" i="1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sz="900" i="1">
                                        <a:latin typeface="Cambria Math"/>
                                      </a:rPr>
                                      <m:t>+1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9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900" i="1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900" dirty="0" smtClean="0"/>
                  <a:t> &lt; 1 – con</a:t>
                </a:r>
              </a:p>
              <a:p>
                <a:pPr algn="ctr"/>
                <a14:m>
                  <m:oMath xmlns:m="http://schemas.openxmlformats.org/officeDocument/2006/math">
                    <m:func>
                      <m:funcPr>
                        <m:ctrlPr>
                          <a:rPr lang="en-US" sz="9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9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90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sz="9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sz="900" i="1">
                                <a:latin typeface="Cambria Math"/>
                              </a:rPr>
                              <m:t> →∞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9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9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900" i="1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sz="900" i="1">
                                        <a:latin typeface="Cambria Math"/>
                                      </a:rPr>
                                      <m:t>+1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9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900" i="1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900" dirty="0" smtClean="0"/>
                  <a:t> &gt; 1 - di</a:t>
                </a:r>
              </a:p>
            </p:txBody>
          </p:sp>
        </mc:Choice>
        <mc:Fallback xmlns="">
          <p:sp>
            <p:nvSpPr>
              <p:cNvPr id="26" name="Rounded 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6172200"/>
                <a:ext cx="1310710" cy="609600"/>
              </a:xfrm>
              <a:prstGeom prst="roundRect">
                <a:avLst/>
              </a:prstGeom>
              <a:blipFill rotWithShape="1">
                <a:blip r:embed="rId8"/>
                <a:stretch>
                  <a:fillRect t="-2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ounded Rectangle 26"/>
          <p:cNvSpPr/>
          <p:nvPr/>
        </p:nvSpPr>
        <p:spPr>
          <a:xfrm>
            <a:off x="3657600" y="5181600"/>
            <a:ext cx="1066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mtClean="0"/>
              <a:t>Is it </a:t>
            </a:r>
            <a:r>
              <a:rPr lang="en-US" sz="1200" dirty="0" smtClean="0"/>
              <a:t>easy to make a finite limit?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ounded Rectangle 27"/>
              <p:cNvSpPr/>
              <p:nvPr/>
            </p:nvSpPr>
            <p:spPr>
              <a:xfrm>
                <a:off x="4317763" y="6172200"/>
                <a:ext cx="2019656" cy="5334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/>
                  <a:t>Limit Comparison</a:t>
                </a:r>
                <a:r>
                  <a:rPr lang="en-US" sz="9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9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9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90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sz="9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sz="900" i="1">
                                <a:latin typeface="Cambria Math"/>
                              </a:rPr>
                              <m:t> →∞</m:t>
                            </m:r>
                          </m:lim>
                        </m:limLow>
                      </m:fName>
                      <m:e>
                        <m:d>
                          <m:dPr>
                            <m:ctrlPr>
                              <a:rPr lang="en-US" sz="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9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9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900" i="1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9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900" i="1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900" dirty="0"/>
                  <a:t> = </a:t>
                </a:r>
                <a:r>
                  <a:rPr lang="en-US" sz="900" dirty="0" smtClean="0"/>
                  <a:t>L &gt; 0</a:t>
                </a:r>
              </a:p>
              <a:p>
                <a:pPr algn="ctr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9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900" i="1">
                            <a:latin typeface="Cambria Math"/>
                          </a:rPr>
                          <m:t>𝑛</m:t>
                        </m:r>
                        <m:r>
                          <a:rPr lang="en-US" sz="9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9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9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00" i="1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sz="9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900" dirty="0"/>
                  <a:t> </a:t>
                </a:r>
                <a:r>
                  <a:rPr lang="en-US" sz="900" dirty="0" smtClean="0"/>
                  <a:t>con </a:t>
                </a:r>
                <a:r>
                  <a:rPr lang="en-US" sz="900" dirty="0"/>
                  <a:t>– </a:t>
                </a:r>
                <a:r>
                  <a:rPr lang="en-US" sz="900" dirty="0" smtClean="0"/>
                  <a:t>con</a:t>
                </a:r>
                <a:endParaRPr lang="en-US" sz="900" dirty="0"/>
              </a:p>
              <a:p>
                <a:pPr algn="ctr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9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900" i="1">
                            <a:latin typeface="Cambria Math"/>
                          </a:rPr>
                          <m:t>𝑛</m:t>
                        </m:r>
                        <m:r>
                          <a:rPr lang="en-US" sz="9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9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9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00" b="0" i="1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sz="9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900" dirty="0" smtClean="0"/>
                  <a:t> di – di</a:t>
                </a:r>
              </a:p>
            </p:txBody>
          </p:sp>
        </mc:Choice>
        <mc:Fallback xmlns="">
          <p:sp>
            <p:nvSpPr>
              <p:cNvPr id="28" name="Rounded 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7763" y="6172200"/>
                <a:ext cx="2019656" cy="533400"/>
              </a:xfrm>
              <a:prstGeom prst="roundRect">
                <a:avLst/>
              </a:prstGeom>
              <a:blipFill rotWithShape="1">
                <a:blip r:embed="rId9"/>
                <a:stretch>
                  <a:fillRect b="-6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/>
          <p:cNvCxnSpPr/>
          <p:nvPr/>
        </p:nvCxnSpPr>
        <p:spPr>
          <a:xfrm>
            <a:off x="2140009" y="1461509"/>
            <a:ext cx="0" cy="4053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6" idx="2"/>
          </p:cNvCxnSpPr>
          <p:nvPr/>
        </p:nvCxnSpPr>
        <p:spPr>
          <a:xfrm flipH="1">
            <a:off x="990600" y="1461509"/>
            <a:ext cx="1043299" cy="3672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209800" y="1480559"/>
            <a:ext cx="990600" cy="3482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Oval 38"/>
              <p:cNvSpPr/>
              <p:nvPr/>
            </p:nvSpPr>
            <p:spPr>
              <a:xfrm>
                <a:off x="4210940" y="1720865"/>
                <a:ext cx="1123060" cy="31699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9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900" i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9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900" b="0" i="1" smtClean="0"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b>
                            <m:sSubPr>
                              <m:ctrlP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9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func>
                      <m:r>
                        <a:rPr lang="en-US" sz="900" b="0" i="1" smtClean="0">
                          <a:latin typeface="Cambria Math"/>
                        </a:rPr>
                        <m:t> </m:t>
                      </m:r>
                      <m:r>
                        <a:rPr lang="en-US" sz="900" b="0" i="1" smtClean="0">
                          <a:latin typeface="Cambria Math"/>
                          <a:ea typeface="Cambria Math"/>
                        </a:rPr>
                        <m:t>≠0</m:t>
                      </m:r>
                    </m:oMath>
                  </m:oMathPara>
                </a14:m>
                <a:endParaRPr lang="en-US" sz="900" dirty="0"/>
              </a:p>
            </p:txBody>
          </p:sp>
        </mc:Choice>
        <mc:Fallback xmlns="">
          <p:sp>
            <p:nvSpPr>
              <p:cNvPr id="39" name="Oval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940" y="1720865"/>
                <a:ext cx="1123060" cy="316995"/>
              </a:xfrm>
              <a:prstGeom prst="ellipse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/>
          <p:cNvCxnSpPr>
            <a:stCxn id="10" idx="2"/>
          </p:cNvCxnSpPr>
          <p:nvPr/>
        </p:nvCxnSpPr>
        <p:spPr>
          <a:xfrm flipH="1">
            <a:off x="5083323" y="1480559"/>
            <a:ext cx="591797" cy="8054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0" idx="2"/>
          </p:cNvCxnSpPr>
          <p:nvPr/>
        </p:nvCxnSpPr>
        <p:spPr>
          <a:xfrm>
            <a:off x="5675120" y="1480559"/>
            <a:ext cx="554763" cy="8054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Oval 43"/>
              <p:cNvSpPr/>
              <p:nvPr/>
            </p:nvSpPr>
            <p:spPr>
              <a:xfrm>
                <a:off x="6038850" y="1708402"/>
                <a:ext cx="1123060" cy="31699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9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900" i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9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900" b="0" i="1" smtClean="0"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b>
                            <m:sSubPr>
                              <m:ctrlP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9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func>
                      <m:r>
                        <a:rPr lang="en-US" sz="900" b="0" i="1" smtClean="0">
                          <a:latin typeface="Cambria Math"/>
                        </a:rPr>
                        <m:t>=</m:t>
                      </m:r>
                      <m:r>
                        <a:rPr lang="en-US" sz="900" b="0" i="1" smtClean="0">
                          <a:latin typeface="Cambria Math"/>
                          <a:ea typeface="Cambria Math"/>
                        </a:rPr>
                        <m:t>0</m:t>
                      </m:r>
                    </m:oMath>
                  </m:oMathPara>
                </a14:m>
                <a:endParaRPr lang="en-US" sz="900" dirty="0"/>
              </a:p>
            </p:txBody>
          </p:sp>
        </mc:Choice>
        <mc:Fallback xmlns="">
          <p:sp>
            <p:nvSpPr>
              <p:cNvPr id="44" name="Oval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8850" y="1708402"/>
                <a:ext cx="1123060" cy="316995"/>
              </a:xfrm>
              <a:prstGeom prst="ellipse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/>
          <p:cNvCxnSpPr/>
          <p:nvPr/>
        </p:nvCxnSpPr>
        <p:spPr>
          <a:xfrm flipH="1">
            <a:off x="5852444" y="2895600"/>
            <a:ext cx="377439" cy="1780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400800" y="2895600"/>
            <a:ext cx="39916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7449084" y="2895600"/>
            <a:ext cx="276848" cy="2964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7487184" y="3733800"/>
            <a:ext cx="238748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6763284" y="2821893"/>
            <a:ext cx="685800" cy="266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yes</a:t>
            </a:r>
            <a:endParaRPr lang="en-US" sz="1400" dirty="0"/>
          </a:p>
        </p:txBody>
      </p:sp>
      <p:cxnSp>
        <p:nvCxnSpPr>
          <p:cNvPr id="60" name="Straight Arrow Connector 59"/>
          <p:cNvCxnSpPr>
            <a:stCxn id="15" idx="2"/>
          </p:cNvCxnSpPr>
          <p:nvPr/>
        </p:nvCxnSpPr>
        <p:spPr>
          <a:xfrm flipH="1">
            <a:off x="5181600" y="3733800"/>
            <a:ext cx="435123" cy="3653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15" idx="2"/>
          </p:cNvCxnSpPr>
          <p:nvPr/>
        </p:nvCxnSpPr>
        <p:spPr>
          <a:xfrm>
            <a:off x="5616723" y="3733800"/>
            <a:ext cx="533400" cy="3653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13" idx="2"/>
            <a:endCxn id="27" idx="0"/>
          </p:cNvCxnSpPr>
          <p:nvPr/>
        </p:nvCxnSpPr>
        <p:spPr>
          <a:xfrm flipH="1">
            <a:off x="4191000" y="4648200"/>
            <a:ext cx="678679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13" idx="2"/>
            <a:endCxn id="25" idx="0"/>
          </p:cNvCxnSpPr>
          <p:nvPr/>
        </p:nvCxnSpPr>
        <p:spPr>
          <a:xfrm>
            <a:off x="4869679" y="4648200"/>
            <a:ext cx="1389403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27" idx="2"/>
            <a:endCxn id="26" idx="0"/>
          </p:cNvCxnSpPr>
          <p:nvPr/>
        </p:nvCxnSpPr>
        <p:spPr>
          <a:xfrm flipH="1">
            <a:off x="3398555" y="5715000"/>
            <a:ext cx="792445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27" idx="2"/>
            <a:endCxn id="28" idx="0"/>
          </p:cNvCxnSpPr>
          <p:nvPr/>
        </p:nvCxnSpPr>
        <p:spPr>
          <a:xfrm>
            <a:off x="4191000" y="5715000"/>
            <a:ext cx="1136591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5994519" y="3783116"/>
            <a:ext cx="685800" cy="266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72" name="Oval 71"/>
          <p:cNvSpPr/>
          <p:nvPr/>
        </p:nvSpPr>
        <p:spPr>
          <a:xfrm>
            <a:off x="5699333" y="4729919"/>
            <a:ext cx="685800" cy="266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73" name="Oval 72"/>
          <p:cNvSpPr/>
          <p:nvPr/>
        </p:nvSpPr>
        <p:spPr>
          <a:xfrm>
            <a:off x="4972228" y="5810250"/>
            <a:ext cx="685800" cy="266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74" name="Oval 73"/>
          <p:cNvSpPr/>
          <p:nvPr/>
        </p:nvSpPr>
        <p:spPr>
          <a:xfrm>
            <a:off x="5214003" y="2870141"/>
            <a:ext cx="685800" cy="266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75" name="Oval 74"/>
          <p:cNvSpPr/>
          <p:nvPr/>
        </p:nvSpPr>
        <p:spPr>
          <a:xfrm>
            <a:off x="4540665" y="3783116"/>
            <a:ext cx="685800" cy="266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76" name="Oval 75"/>
          <p:cNvSpPr/>
          <p:nvPr/>
        </p:nvSpPr>
        <p:spPr>
          <a:xfrm>
            <a:off x="3711010" y="4781550"/>
            <a:ext cx="685800" cy="266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77" name="Oval 76"/>
          <p:cNvSpPr/>
          <p:nvPr/>
        </p:nvSpPr>
        <p:spPr>
          <a:xfrm>
            <a:off x="3046219" y="5810250"/>
            <a:ext cx="685800" cy="266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5799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562600"/>
            <a:ext cx="7162800" cy="1143000"/>
          </a:xfrm>
        </p:spPr>
        <p:txBody>
          <a:bodyPr/>
          <a:lstStyle/>
          <a:p>
            <a:r>
              <a:rPr lang="en-US" dirty="0" smtClean="0"/>
              <a:t>9.5 Convergence Tests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731520"/>
                <a:ext cx="8229600" cy="483108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Examples:</a:t>
                </a: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6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sup>
                        </m:sSup>
                      </m:e>
                    </m:nary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+1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(−1)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+1</m:t>
                            </m:r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!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2"/>
                <a:endParaRPr lang="en-US" dirty="0"/>
              </a:p>
              <a:p>
                <a:r>
                  <a:rPr lang="en-US" dirty="0" smtClean="0"/>
                  <a:t>Assignment: pg. 523 (1-32, 35-51, 54, 58-71)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731520"/>
                <a:ext cx="8229600" cy="4831080"/>
              </a:xfrm>
              <a:blipFill rotWithShape="1">
                <a:blip r:embed="rId3"/>
                <a:stretch>
                  <a:fillRect l="-815" t="-26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817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562600"/>
            <a:ext cx="6512511" cy="1143000"/>
          </a:xfrm>
        </p:spPr>
        <p:txBody>
          <a:bodyPr/>
          <a:lstStyle/>
          <a:p>
            <a:r>
              <a:rPr lang="en-US" dirty="0" smtClean="0"/>
              <a:t>9.1 Power Series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81000" y="685800"/>
                <a:ext cx="8458200" cy="4800600"/>
              </a:xfrm>
            </p:spPr>
            <p:txBody>
              <a:bodyPr/>
              <a:lstStyle/>
              <a:p>
                <a:r>
                  <a:rPr lang="en-US" dirty="0" smtClean="0"/>
                  <a:t>Review of Summation Notation (Sigma Notation) -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𝑛</m:t>
                        </m:r>
                        <m:r>
                          <a:rPr lang="en-US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=</m:t>
                        </m:r>
                        <m:r>
                          <a:rPr lang="en-US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𝑙</m:t>
                        </m:r>
                      </m:sub>
                      <m:sup>
                        <m:r>
                          <a:rPr lang="en-US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𝑢</m:t>
                        </m:r>
                      </m:sup>
                      <m:e>
                        <m:r>
                          <a:rPr lang="en-US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𝑒𝑥𝑝𝑙𝑖𝑐𝑖𝑡</m:t>
                        </m:r>
                        <m:r>
                          <a:rPr lang="en-US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 </m:t>
                        </m:r>
                        <m:r>
                          <a:rPr lang="en-US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𝑓𝑜𝑟𝑚𝑢𝑙𝑎</m:t>
                        </m:r>
                      </m:e>
                    </m:nary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u is the upper limit</a:t>
                </a:r>
              </a:p>
              <a:p>
                <a:pPr lvl="1"/>
                <a:r>
                  <a:rPr lang="en-US" dirty="0" smtClean="0"/>
                  <a:t>l is the lower limit</a:t>
                </a:r>
              </a:p>
              <a:p>
                <a:pPr lvl="1"/>
                <a:r>
                  <a:rPr lang="en-US" dirty="0" smtClean="0"/>
                  <a:t>The explicit formula for a geometric sequence is given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 −1</m:t>
                        </m:r>
                      </m:sup>
                    </m:sSup>
                  </m:oMath>
                </a14:m>
                <a:r>
                  <a:rPr lang="en-US" dirty="0" smtClean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r>
                  <a:rPr lang="en-US" dirty="0" smtClean="0"/>
                  <a:t>Review of Finite </a:t>
                </a:r>
                <a:r>
                  <a:rPr lang="en-US" dirty="0"/>
                  <a:t>Geometric Series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1− 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i="1">
                            <a:latin typeface="Cambria Math"/>
                          </a:rPr>
                          <m:t>1−</m:t>
                        </m:r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Review of Infinite Convergent Geometric </a:t>
                </a:r>
                <a:r>
                  <a:rPr lang="en-US" dirty="0"/>
                  <a:t>Series: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dirty="0"/>
                  <a:t> converges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1 −</m:t>
                        </m:r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dirty="0"/>
                  <a:t> if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&lt;1</m:t>
                    </m:r>
                  </m:oMath>
                </a14:m>
                <a:r>
                  <a:rPr lang="en-US" dirty="0"/>
                  <a:t>.  If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en-US" i="1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i="1">
                        <a:latin typeface="Cambria Math"/>
                      </a:rPr>
                      <m:t>1</m:t>
                    </m:r>
                  </m:oMath>
                </a14:m>
                <a:r>
                  <a:rPr lang="en-US" dirty="0"/>
                  <a:t>, the series diverges.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81000" y="685800"/>
                <a:ext cx="8458200" cy="4800600"/>
              </a:xfrm>
              <a:blipFill rotWithShape="1">
                <a:blip r:embed="rId2"/>
                <a:stretch>
                  <a:fillRect l="-2307" t="-38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240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28800" y="5486400"/>
            <a:ext cx="6512511" cy="1143000"/>
          </a:xfrm>
        </p:spPr>
        <p:txBody>
          <a:bodyPr/>
          <a:lstStyle/>
          <a:p>
            <a:r>
              <a:rPr lang="en-US" dirty="0" smtClean="0"/>
              <a:t>9.1 Power Series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09600" y="685801"/>
                <a:ext cx="8153400" cy="4800599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Convergent Series: If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/>
                  <a:t> converges, then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e>
                    </m:func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(However,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=0</m:t>
                        </m:r>
                      </m:e>
                    </m:func>
                  </m:oMath>
                </a14:m>
                <a:r>
                  <a:rPr lang="en-US" dirty="0" smtClean="0"/>
                  <a:t> does NOT guarantee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converges.)</a:t>
                </a:r>
                <a:endParaRPr lang="en-US" dirty="0"/>
              </a:p>
              <a:p>
                <a:endParaRPr lang="en-US" dirty="0"/>
              </a:p>
              <a:p>
                <a:r>
                  <a:rPr lang="en-US" dirty="0" smtClean="0"/>
                  <a:t>Power Series: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  <m:r>
                      <a:rPr lang="en-US" b="0" i="1" smtClean="0"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 . . . +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 . . .</m:t>
                    </m:r>
                  </m:oMath>
                </a14:m>
                <a:endParaRPr lang="en-US" dirty="0" smtClean="0"/>
              </a:p>
              <a:p>
                <a:pPr marL="45720" indent="0">
                  <a:buNone/>
                </a:pPr>
                <a:r>
                  <a:rPr lang="en-US" dirty="0" smtClean="0"/>
                  <a:t>  Centered at c: </a:t>
                </a:r>
              </a:p>
              <a:p>
                <a:pPr marL="45720" indent="0">
                  <a:buNone/>
                </a:pP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(</m:t>
                            </m:r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r>
                              <a:rPr lang="en-US" i="1">
                                <a:latin typeface="Cambria Math"/>
                              </a:rPr>
                              <m:t>𝑐</m:t>
                            </m:r>
                            <m:r>
                              <a:rPr lang="en-US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  <m:r>
                      <a:rPr lang="en-US" i="1"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(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𝑐</m:t>
                    </m:r>
                    <m:r>
                      <a:rPr lang="en-US" i="1">
                        <a:latin typeface="Cambria Math"/>
                      </a:rPr>
                      <m:t>)+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  <m:r>
                          <a:rPr lang="en-US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 . . . +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  <m:r>
                          <a:rPr lang="en-US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 . . .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  <a:p>
                <a:pPr marL="45720" indent="0">
                  <a:buNone/>
                </a:pPr>
                <a:endParaRPr lang="en-US" dirty="0" smtClean="0"/>
              </a:p>
              <a:p>
                <a:pPr marL="45720" indent="0">
                  <a:buNone/>
                </a:pPr>
                <a:r>
                  <a:rPr lang="en-US" dirty="0"/>
                  <a:t>Combining </a:t>
                </a:r>
                <a:r>
                  <a:rPr lang="en-US" dirty="0" smtClean="0"/>
                  <a:t>Geometric and Power Series:</a:t>
                </a:r>
              </a:p>
              <a:p>
                <a:pPr marL="45720" indent="0">
                  <a:buNone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  <m:r>
                      <a:rPr lang="en-US" i="1">
                        <a:latin typeface="Cambria Math"/>
                      </a:rPr>
                      <m:t>=1+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 . .. 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1 −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09600" y="685801"/>
                <a:ext cx="8153400" cy="4800599"/>
              </a:xfrm>
              <a:blipFill rotWithShape="0">
                <a:blip r:embed="rId2"/>
                <a:stretch>
                  <a:fillRect l="-4559" t="-11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10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562600"/>
            <a:ext cx="6512511" cy="1143000"/>
          </a:xfrm>
        </p:spPr>
        <p:txBody>
          <a:bodyPr/>
          <a:lstStyle/>
          <a:p>
            <a:r>
              <a:rPr lang="en-US" dirty="0" smtClean="0"/>
              <a:t>9.1 Power Series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533400" y="731520"/>
                <a:ext cx="7696200" cy="4754880"/>
              </a:xfrm>
            </p:spPr>
            <p:txBody>
              <a:bodyPr/>
              <a:lstStyle/>
              <a:p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=10+2+ 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nary>
                  </m:oMath>
                </a14:m>
                <a:r>
                  <a:rPr lang="en-US" dirty="0" smtClean="0"/>
                  <a:t> + . . . </a:t>
                </a:r>
              </a:p>
              <a:p>
                <a:pPr lvl="1"/>
                <a:r>
                  <a:rPr lang="en-US" dirty="0" smtClean="0"/>
                  <a:t>Write an expression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Tell which of the following is equivalent to yours.</a:t>
                </a:r>
              </a:p>
              <a:p>
                <a:pPr lvl="2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5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  <m:r>
                      <a:rPr lang="en-US" b="0" i="0" smtClean="0">
                        <a:latin typeface="Cambria Math"/>
                      </a:rPr>
                      <m:t>    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</m:t>
                        </m:r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i="1">
                            <a:latin typeface="Cambria Math"/>
                          </a:rPr>
                          <m:t>10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5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e>
                    </m:nary>
                    <m:r>
                      <a:rPr lang="en-US" b="0" i="0" smtClean="0">
                        <a:latin typeface="Cambria Math"/>
                      </a:rPr>
                      <m:t>    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i="1">
                            <a:latin typeface="Cambria Math"/>
                          </a:rPr>
                          <m:t>10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5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e>
                    </m:nary>
                    <m:r>
                      <a:rPr lang="en-US" b="0" i="1" smtClean="0">
                        <a:latin typeface="Cambria Math"/>
                      </a:rPr>
                      <m:t>    </m:t>
                    </m:r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=</m:t>
                        </m:r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i="1">
                            <a:latin typeface="Cambria Math"/>
                          </a:rPr>
                          <m:t>10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5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Decide whether the sum converges or diverges.</a:t>
                </a:r>
              </a:p>
              <a:p>
                <a:pPr lvl="1"/>
                <a:r>
                  <a:rPr lang="en-US" dirty="0" smtClean="0"/>
                  <a:t>Find the sum.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533400" y="731520"/>
                <a:ext cx="7696200" cy="4754880"/>
              </a:xfrm>
              <a:blipFill rotWithShape="1">
                <a:blip r:embed="rId2"/>
                <a:stretch>
                  <a:fillRect l="-951" t="-12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025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486400"/>
            <a:ext cx="6512511" cy="1143000"/>
          </a:xfrm>
        </p:spPr>
        <p:txBody>
          <a:bodyPr/>
          <a:lstStyle/>
          <a:p>
            <a:r>
              <a:rPr lang="en-US" dirty="0" smtClean="0"/>
              <a:t>9.1 Power Series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533400" y="731520"/>
                <a:ext cx="8077200" cy="4678680"/>
              </a:xfrm>
            </p:spPr>
            <p:txBody>
              <a:bodyPr/>
              <a:lstStyle/>
              <a:p>
                <a:r>
                  <a:rPr lang="en-US" dirty="0" smtClean="0"/>
                  <a:t>Example: Find the interval of convergence, the function of x represented by the series,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r>
                      <a:rPr lang="en-US" b="0" i="1" smtClean="0">
                        <a:latin typeface="Cambria Math"/>
                      </a:rPr>
                      <m:t> ′ (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and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p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−2)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(−1)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+1)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  <a:p>
                <a:r>
                  <a:rPr lang="en-US" dirty="0" smtClean="0"/>
                  <a:t>Express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0</m:t>
                    </m:r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.08</m:t>
                        </m:r>
                      </m:e>
                    </m:acc>
                  </m:oMath>
                </a14:m>
                <a:r>
                  <a:rPr lang="en-US" dirty="0" smtClean="0"/>
                  <a:t> as a geometric series and find its sum.</a:t>
                </a:r>
              </a:p>
              <a:p>
                <a:endParaRPr lang="en-US" dirty="0"/>
              </a:p>
              <a:p>
                <a:r>
                  <a:rPr lang="en-US" dirty="0" smtClean="0"/>
                  <a:t>Assignment: pg. 481 (1-61, 63, 64 [NOTE: book Example 4 can be used as a shortcut], 66-70 [CHALLENGE: Explain why #71 is not in the assignment])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533400" y="731520"/>
                <a:ext cx="8077200" cy="4678680"/>
              </a:xfrm>
              <a:blipFill rotWithShape="1">
                <a:blip r:embed="rId2"/>
                <a:stretch>
                  <a:fillRect l="-906" t="-2734" r="-13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790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Taylor Polynomials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07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562600"/>
            <a:ext cx="6512511" cy="1143000"/>
          </a:xfrm>
        </p:spPr>
        <p:txBody>
          <a:bodyPr/>
          <a:lstStyle/>
          <a:p>
            <a:r>
              <a:rPr lang="en-US" sz="4400" dirty="0"/>
              <a:t>9.2 Taylor Polynomials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533400" y="457200"/>
                <a:ext cx="8305800" cy="49530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All convergent power series take the form of a Taylor polynomial.</a:t>
                </a:r>
              </a:p>
              <a:p>
                <a:r>
                  <a:rPr lang="en-US" dirty="0" smtClean="0"/>
                  <a:t>nth Taylor polynomial (centered at c):</a:t>
                </a:r>
              </a:p>
              <a:p>
                <a:pPr marL="45720" lvl="0" indent="0">
                  <a:buClr>
                    <a:srgbClr val="F14124">
                      <a:lumMod val="75000"/>
                    </a:srgbClr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0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𝑐</m:t>
                          </m:r>
                        </m:e>
                      </m:d>
                      <m:r>
                        <a:rPr lang="en-US" sz="20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𝑐</m:t>
                          </m:r>
                        </m:e>
                      </m:d>
                      <m:d>
                        <m:d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𝑐</m:t>
                          </m:r>
                        </m:e>
                      </m:d>
                      <m:r>
                        <a:rPr lang="en-US" sz="20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+ </m:t>
                      </m:r>
                      <m:f>
                        <m:f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′′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𝑐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2!</m:t>
                          </m:r>
                        </m:den>
                      </m:f>
                      <m:sSup>
                        <m:sSup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𝑐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+ . . . + </m:t>
                      </m:r>
                      <m:f>
                        <m:f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𝑐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𝑐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sz="20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+ . . .</m:t>
                      </m:r>
                    </m:oMath>
                  </m:oMathPara>
                </a14:m>
                <a:endParaRPr 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 marL="45720" lvl="0" indent="0">
                  <a:buClr>
                    <a:srgbClr val="F14124">
                      <a:lumMod val="75000"/>
                    </a:srgbClr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prstClr val="black">
                                          <a:lumMod val="75000"/>
                                          <a:lumOff val="25000"/>
                                        </a:prst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prstClr val="black">
                                          <a:lumMod val="75000"/>
                                          <a:lumOff val="25000"/>
                                        </a:prstClr>
                                      </a:solidFill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prstClr val="black">
                                          <a:lumMod val="75000"/>
                                          <a:lumOff val="25000"/>
                                        </a:prstClr>
                                      </a:solidFill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prstClr val="black">
                                          <a:lumMod val="75000"/>
                                          <a:lumOff val="25000"/>
                                        </a:prst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solidFill>
                                        <a:prstClr val="black">
                                          <a:lumMod val="75000"/>
                                          <a:lumOff val="25000"/>
                                        </a:prstClr>
                                      </a:solidFill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𝑐</m:t>
                              </m:r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r>
                  <a:rPr lang="en-US" dirty="0"/>
                  <a:t>nth </a:t>
                </a:r>
                <a:r>
                  <a:rPr lang="en-US" dirty="0" err="1" smtClean="0"/>
                  <a:t>Maclaurin</a:t>
                </a:r>
                <a:r>
                  <a:rPr lang="en-US" dirty="0" smtClean="0"/>
                  <a:t> polynomial </a:t>
                </a:r>
                <a:r>
                  <a:rPr lang="en-US" dirty="0"/>
                  <a:t>(</a:t>
                </a:r>
                <a:r>
                  <a:rPr lang="en-US" dirty="0" smtClean="0"/>
                  <a:t>center </a:t>
                </a:r>
                <a:r>
                  <a:rPr lang="en-US" dirty="0"/>
                  <a:t>at </a:t>
                </a:r>
                <a:r>
                  <a:rPr lang="en-US" dirty="0" smtClean="0"/>
                  <a:t>0):</a:t>
                </a:r>
              </a:p>
              <a:p>
                <a:pPr marL="45720" lvl="0" indent="0">
                  <a:buClr>
                    <a:srgbClr val="F14124">
                      <a:lumMod val="75000"/>
                    </a:srgbClr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0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n-US" sz="20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n-US" sz="2000" b="0" i="1" smtClean="0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0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+ </m:t>
                      </m:r>
                      <m:f>
                        <m:f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′′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000" b="0" i="1" smtClean="0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2!</m:t>
                          </m:r>
                        </m:den>
                      </m:f>
                      <m:sSup>
                        <m:sSupPr>
                          <m:ctrlPr>
                            <a:rPr lang="en-US" sz="2000" i="1" smtClean="0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+ . . . + </m:t>
                      </m:r>
                      <m:f>
                        <m:f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000" b="0" i="1" smtClean="0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sz="20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+ . . .</m:t>
                      </m:r>
                    </m:oMath>
                  </m:oMathPara>
                </a14:m>
                <a:endParaRPr 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 marL="45720" lvl="0" indent="0">
                  <a:buClr>
                    <a:srgbClr val="F14124">
                      <a:lumMod val="75000"/>
                    </a:srgbClr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prstClr val="black">
                                          <a:lumMod val="75000"/>
                                          <a:lumOff val="25000"/>
                                        </a:prst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prstClr val="black">
                                          <a:lumMod val="75000"/>
                                          <a:lumOff val="25000"/>
                                        </a:prstClr>
                                      </a:solidFill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prstClr val="black">
                                          <a:lumMod val="75000"/>
                                          <a:lumOff val="25000"/>
                                        </a:prstClr>
                                      </a:solidFill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prstClr val="black">
                                          <a:lumMod val="75000"/>
                                          <a:lumOff val="25000"/>
                                        </a:prst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solidFill>
                                        <a:prstClr val="black">
                                          <a:lumMod val="75000"/>
                                          <a:lumOff val="25000"/>
                                        </a:prstClr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 marL="45720" indent="0">
                  <a:buNone/>
                </a:pPr>
                <a:endParaRPr lang="en-US" dirty="0"/>
              </a:p>
              <a:p>
                <a:endParaRPr lang="en-US" dirty="0" smtClean="0"/>
              </a:p>
              <a:p>
                <a:pPr marL="45720" indent="0">
                  <a:buNone/>
                </a:pPr>
                <a:endParaRPr lang="en-US" sz="2000" dirty="0" smtClean="0"/>
              </a:p>
              <a:p>
                <a:pPr marL="45720" indent="0">
                  <a:buNone/>
                </a:pPr>
                <a:endParaRPr lang="en-US" sz="2000" dirty="0"/>
              </a:p>
              <a:p>
                <a:pPr marL="4572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533400" y="457200"/>
                <a:ext cx="8305800" cy="4953000"/>
              </a:xfrm>
              <a:blipFill rotWithShape="1">
                <a:blip r:embed="rId2"/>
                <a:stretch>
                  <a:fillRect l="-881" t="-2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335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562600"/>
            <a:ext cx="6512511" cy="1143000"/>
          </a:xfrm>
        </p:spPr>
        <p:txBody>
          <a:bodyPr/>
          <a:lstStyle/>
          <a:p>
            <a:r>
              <a:rPr lang="en-US" sz="4400" dirty="0" smtClean="0"/>
              <a:t>9.2 Taylor Polynomials</a:t>
            </a:r>
            <a:endParaRPr lang="en-US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731520"/>
                <a:ext cx="8305800" cy="4831080"/>
              </a:xfrm>
            </p:spPr>
            <p:txBody>
              <a:bodyPr/>
              <a:lstStyle/>
              <a:p>
                <a:r>
                  <a:rPr lang="en-US" dirty="0" smtClean="0"/>
                  <a:t>Example: Find the third order (third degree, order 3) Taylor polynomial centered at 1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endParaRPr lang="en-US" dirty="0"/>
              </a:p>
              <a:p>
                <a:r>
                  <a:rPr lang="en-US" dirty="0" smtClean="0"/>
                  <a:t>Example: Find the seventh order </a:t>
                </a:r>
                <a:r>
                  <a:rPr lang="en-US" dirty="0" err="1" smtClean="0"/>
                  <a:t>Maclaurin</a:t>
                </a:r>
                <a:r>
                  <a:rPr lang="en-US" dirty="0" smtClean="0"/>
                  <a:t> polynomial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en-US" dirty="0" smtClean="0"/>
                  <a:t>.</a:t>
                </a:r>
              </a:p>
              <a:p>
                <a:endParaRPr lang="en-US" dirty="0"/>
              </a:p>
              <a:p>
                <a:r>
                  <a:rPr lang="en-US" dirty="0" smtClean="0"/>
                  <a:t>Example: Find the sixth order </a:t>
                </a:r>
                <a:r>
                  <a:rPr lang="en-US" dirty="0" err="1" smtClean="0"/>
                  <a:t>Maclaurin</a:t>
                </a:r>
                <a:r>
                  <a:rPr lang="en-US" dirty="0" smtClean="0"/>
                  <a:t> polynomial for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Example: Use a fourth order Taylor polynomial centered at 1 to approximate the value of </a:t>
                </a:r>
                <a:r>
                  <a:rPr lang="en-US" dirty="0" err="1" smtClean="0"/>
                  <a:t>ln</a:t>
                </a:r>
                <a:r>
                  <a:rPr lang="en-US" dirty="0" smtClean="0"/>
                  <a:t> (1.1).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731520"/>
                <a:ext cx="8305800" cy="4831080"/>
              </a:xfrm>
              <a:blipFill rotWithShape="1">
                <a:blip r:embed="rId2"/>
                <a:stretch>
                  <a:fillRect l="-807" t="-26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588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905</TotalTime>
  <Words>478</Words>
  <Application>Microsoft Office PowerPoint</Application>
  <PresentationFormat>On-screen Show (4:3)</PresentationFormat>
  <Paragraphs>249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Calibri</vt:lpstr>
      <vt:lpstr>Cambria Math</vt:lpstr>
      <vt:lpstr>Georgia</vt:lpstr>
      <vt:lpstr>Times New Roman</vt:lpstr>
      <vt:lpstr>Trebuchet MS</vt:lpstr>
      <vt:lpstr>Slipstream</vt:lpstr>
      <vt:lpstr>Series NO CALCULATOR TEST</vt:lpstr>
      <vt:lpstr>Power Series</vt:lpstr>
      <vt:lpstr>9.1 Power Series</vt:lpstr>
      <vt:lpstr>9.1 Power Series</vt:lpstr>
      <vt:lpstr>9.1 Power Series</vt:lpstr>
      <vt:lpstr>9.1 Power Series</vt:lpstr>
      <vt:lpstr>Taylor Polynomials</vt:lpstr>
      <vt:lpstr>9.2 Taylor Polynomials</vt:lpstr>
      <vt:lpstr>9.2 Taylor Polynomials</vt:lpstr>
      <vt:lpstr>9.2 Taylor Polynomials</vt:lpstr>
      <vt:lpstr>Taylor’s Theorem</vt:lpstr>
      <vt:lpstr>9.3 Taylor’s Theorem</vt:lpstr>
      <vt:lpstr>9.3 Taylor’s Theorem</vt:lpstr>
      <vt:lpstr>Convergence Tests (and Radius of Convergence)</vt:lpstr>
      <vt:lpstr>9.4 Convergence Tests</vt:lpstr>
      <vt:lpstr>9.4 Convergence Tests</vt:lpstr>
      <vt:lpstr>9.4 Convergence Tests</vt:lpstr>
      <vt:lpstr>9.4 Convergence Tests</vt:lpstr>
      <vt:lpstr>9.4 Convergence Tests</vt:lpstr>
      <vt:lpstr>More Convergence Tests (and Interval of Convergence)</vt:lpstr>
      <vt:lpstr>9.5 Convergence Tests</vt:lpstr>
      <vt:lpstr>9.5 Convergence Tests</vt:lpstr>
      <vt:lpstr>9.5 Convergence Tests</vt:lpstr>
      <vt:lpstr>9.5 Convergence Tests</vt:lpstr>
      <vt:lpstr>9.5 Convergence Tests</vt:lpstr>
      <vt:lpstr>9.5 Convergence Tests</vt:lpstr>
      <vt:lpstr>PowerPoint Presentation</vt:lpstr>
      <vt:lpstr>9.5 Convergence Tests</vt:lpstr>
    </vt:vector>
  </TitlesOfParts>
  <Company>Monroe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Series NO CALCULATOR TEST</dc:title>
  <dc:creator>Monroe Public Schools</dc:creator>
  <cp:lastModifiedBy>Eric Rausch</cp:lastModifiedBy>
  <cp:revision>54</cp:revision>
  <cp:lastPrinted>2014-03-26T18:43:20Z</cp:lastPrinted>
  <dcterms:created xsi:type="dcterms:W3CDTF">2014-03-11T17:52:45Z</dcterms:created>
  <dcterms:modified xsi:type="dcterms:W3CDTF">2015-03-20T14:54:05Z</dcterms:modified>
</cp:coreProperties>
</file>