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92" r:id="rId6"/>
    <p:sldId id="293" r:id="rId7"/>
    <p:sldId id="260" r:id="rId8"/>
    <p:sldId id="261" r:id="rId9"/>
    <p:sldId id="268" r:id="rId10"/>
    <p:sldId id="263" r:id="rId11"/>
    <p:sldId id="262" r:id="rId12"/>
    <p:sldId id="265" r:id="rId13"/>
    <p:sldId id="294" r:id="rId14"/>
    <p:sldId id="266" r:id="rId15"/>
    <p:sldId id="267" r:id="rId16"/>
    <p:sldId id="269" r:id="rId17"/>
    <p:sldId id="270" r:id="rId18"/>
    <p:sldId id="272" r:id="rId19"/>
    <p:sldId id="271" r:id="rId20"/>
    <p:sldId id="273" r:id="rId21"/>
    <p:sldId id="274" r:id="rId22"/>
    <p:sldId id="275" r:id="rId23"/>
    <p:sldId id="280" r:id="rId24"/>
    <p:sldId id="277" r:id="rId25"/>
    <p:sldId id="279" r:id="rId26"/>
    <p:sldId id="278" r:id="rId27"/>
    <p:sldId id="276" r:id="rId28"/>
    <p:sldId id="281" r:id="rId29"/>
    <p:sldId id="282" r:id="rId30"/>
    <p:sldId id="283" r:id="rId31"/>
    <p:sldId id="284" r:id="rId32"/>
    <p:sldId id="285" r:id="rId33"/>
    <p:sldId id="286" r:id="rId34"/>
    <p:sldId id="287" r:id="rId35"/>
    <p:sldId id="288" r:id="rId36"/>
    <p:sldId id="290" r:id="rId37"/>
    <p:sldId id="291"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971" autoAdjust="0"/>
  </p:normalViewPr>
  <p:slideViewPr>
    <p:cSldViewPr>
      <p:cViewPr varScale="1">
        <p:scale>
          <a:sx n="110" d="100"/>
          <a:sy n="110" d="100"/>
        </p:scale>
        <p:origin x="924"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25F057F-D04F-4A88-83A8-9FEF939FDD89}" type="datetimeFigureOut">
              <a:rPr lang="en-US" smtClean="0"/>
              <a:t>12/11/2014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B630E3-C800-4CCB-AD6F-0DC678FAF19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5F057F-D04F-4A88-83A8-9FEF939FDD89}" type="datetimeFigureOut">
              <a:rPr lang="en-US" smtClean="0"/>
              <a:t>12/11/2014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B630E3-C800-4CCB-AD6F-0DC678FAF19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5F057F-D04F-4A88-83A8-9FEF939FDD89}" type="datetimeFigureOut">
              <a:rPr lang="en-US" smtClean="0"/>
              <a:t>12/11/2014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B630E3-C800-4CCB-AD6F-0DC678FAF19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F25F057F-D04F-4A88-83A8-9FEF939FDD89}" type="datetimeFigureOut">
              <a:rPr lang="en-US" smtClean="0"/>
              <a:t>12/11/2014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B630E3-C800-4CCB-AD6F-0DC678FAF19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5F057F-D04F-4A88-83A8-9FEF939FDD89}" type="datetimeFigureOut">
              <a:rPr lang="en-US" smtClean="0"/>
              <a:t>12/11/2014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B630E3-C800-4CCB-AD6F-0DC678FAF19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25F057F-D04F-4A88-83A8-9FEF939FDD89}" type="datetimeFigureOut">
              <a:rPr lang="en-US" smtClean="0"/>
              <a:t>12/11/2014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B630E3-C800-4CCB-AD6F-0DC678FAF19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25F057F-D04F-4A88-83A8-9FEF939FDD89}" type="datetimeFigureOut">
              <a:rPr lang="en-US" smtClean="0"/>
              <a:t>12/11/2014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B630E3-C800-4CCB-AD6F-0DC678FAF19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25F057F-D04F-4A88-83A8-9FEF939FDD89}" type="datetimeFigureOut">
              <a:rPr lang="en-US" smtClean="0"/>
              <a:t>12/11/2014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B630E3-C800-4CCB-AD6F-0DC678FAF19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5F057F-D04F-4A88-83A8-9FEF939FDD89}" type="datetimeFigureOut">
              <a:rPr lang="en-US" smtClean="0"/>
              <a:t>12/11/2014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B630E3-C800-4CCB-AD6F-0DC678FAF19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5F057F-D04F-4A88-83A8-9FEF939FDD89}" type="datetimeFigureOut">
              <a:rPr lang="en-US" smtClean="0"/>
              <a:t>12/11/2014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B630E3-C800-4CCB-AD6F-0DC678FAF19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5F057F-D04F-4A88-83A8-9FEF939FDD89}" type="datetimeFigureOut">
              <a:rPr lang="en-US" smtClean="0"/>
              <a:t>12/11/2014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B630E3-C800-4CCB-AD6F-0DC678FAF19A}" type="slidenum">
              <a:rPr lang="en-US" smtClean="0"/>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F25F057F-D04F-4A88-83A8-9FEF939FDD89}" type="datetimeFigureOut">
              <a:rPr lang="en-US" smtClean="0"/>
              <a:t>12/11/2014</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43B630E3-C800-4CCB-AD6F-0DC678FAF19A}" type="slidenum">
              <a:rPr lang="en-US" smtClean="0"/>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Integrals</a:t>
            </a:r>
            <a:br>
              <a:rPr lang="en-US" dirty="0" smtClean="0"/>
            </a:br>
            <a:r>
              <a:rPr lang="en-US" dirty="0" smtClean="0"/>
              <a:t>NO CALCULATOR TEST</a:t>
            </a:r>
            <a:endParaRPr lang="en-US" dirty="0"/>
          </a:p>
        </p:txBody>
      </p:sp>
      <p:sp>
        <p:nvSpPr>
          <p:cNvPr id="3" name="Subtitle 2"/>
          <p:cNvSpPr>
            <a:spLocks noGrp="1"/>
          </p:cNvSpPr>
          <p:nvPr>
            <p:ph type="subTitle" idx="1"/>
          </p:nvPr>
        </p:nvSpPr>
        <p:spPr/>
        <p:txBody>
          <a:bodyPr/>
          <a:lstStyle/>
          <a:p>
            <a:r>
              <a:rPr lang="en-US" dirty="0" smtClean="0"/>
              <a:t>Chapter 5</a:t>
            </a:r>
            <a:endParaRPr lang="en-US" dirty="0"/>
          </a:p>
        </p:txBody>
      </p:sp>
    </p:spTree>
    <p:extLst>
      <p:ext uri="{BB962C8B-B14F-4D97-AF65-F5344CB8AC3E}">
        <p14:creationId xmlns:p14="http://schemas.microsoft.com/office/powerpoint/2010/main" val="3462280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5.2 Intro to Definite Integrals</a:t>
            </a:r>
            <a:endParaRPr lang="en-US"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47800" y="1351508"/>
            <a:ext cx="5715495" cy="4282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3" name="Rectangle 2"/>
              <p:cNvSpPr/>
              <p:nvPr/>
            </p:nvSpPr>
            <p:spPr>
              <a:xfrm>
                <a:off x="2930076" y="5634318"/>
                <a:ext cx="3283848" cy="84850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ea typeface="Cambria Math"/>
                                </a:rPr>
                                <m:t>→∞</m:t>
                              </m:r>
                            </m:lim>
                          </m:limLow>
                        </m:fName>
                        <m:e>
                          <m:nary>
                            <m:naryPr>
                              <m:chr m:val="∑"/>
                              <m:ctrlPr>
                                <a:rPr lang="en-US" i="1">
                                  <a:latin typeface="Cambria Math" panose="02040503050406030204" pitchFamily="18" charset="0"/>
                                </a:rPr>
                              </m:ctrlPr>
                            </m:naryPr>
                            <m:sub>
                              <m:r>
                                <m:rPr>
                                  <m:brk m:alnAt="23"/>
                                </m:rPr>
                                <a:rPr lang="en-US" i="1">
                                  <a:latin typeface="Cambria Math"/>
                                </a:rPr>
                                <m:t>𝑘</m:t>
                              </m:r>
                              <m:r>
                                <a:rPr lang="en-US" i="1">
                                  <a:latin typeface="Cambria Math"/>
                                </a:rPr>
                                <m:t>=1</m:t>
                              </m:r>
                            </m:sub>
                            <m:sup>
                              <m:r>
                                <a:rPr lang="en-US" i="1">
                                  <a:latin typeface="Cambria Math"/>
                                </a:rPr>
                                <m:t>𝑛</m:t>
                              </m:r>
                            </m:sup>
                            <m:e>
                              <m:r>
                                <a:rPr lang="en-US" i="1">
                                  <a:latin typeface="Cambria Math"/>
                                </a:rPr>
                                <m:t>𝑓</m:t>
                              </m:r>
                              <m:r>
                                <a:rPr lang="en-US" i="1">
                                  <a:latin typeface="Cambria Math"/>
                                </a:rPr>
                                <m:t>(</m:t>
                              </m:r>
                              <m:sSub>
                                <m:sSubPr>
                                  <m:ctrlPr>
                                    <a:rPr lang="en-US" i="1">
                                      <a:latin typeface="Cambria Math" panose="02040503050406030204" pitchFamily="18" charset="0"/>
                                    </a:rPr>
                                  </m:ctrlPr>
                                </m:sSubPr>
                                <m:e>
                                  <m:r>
                                    <a:rPr lang="en-US" i="1">
                                      <a:latin typeface="Cambria Math"/>
                                    </a:rPr>
                                    <m:t>𝑐</m:t>
                                  </m:r>
                                </m:e>
                                <m:sub>
                                  <m:r>
                                    <a:rPr lang="en-US" i="1">
                                      <a:latin typeface="Cambria Math"/>
                                    </a:rPr>
                                    <m:t>𝑘</m:t>
                                  </m:r>
                                </m:sub>
                              </m:sSub>
                              <m:r>
                                <a:rPr lang="en-US" i="1">
                                  <a:latin typeface="Cambria Math"/>
                                </a:rPr>
                                <m:t>)</m:t>
                              </m:r>
                            </m:e>
                          </m:nary>
                        </m:e>
                      </m:func>
                      <m:r>
                        <a:rPr lang="en-US" i="1">
                          <a:latin typeface="Cambria Math"/>
                          <a:ea typeface="Cambria Math"/>
                        </a:rPr>
                        <m:t>∆</m:t>
                      </m:r>
                      <m:r>
                        <a:rPr lang="en-US" i="1">
                          <a:latin typeface="Cambria Math"/>
                          <a:ea typeface="Cambria Math"/>
                        </a:rPr>
                        <m:t>𝑥</m:t>
                      </m:r>
                      <m:r>
                        <a:rPr lang="en-US" i="1">
                          <a:latin typeface="Cambria Math"/>
                          <a:ea typeface="Cambria Math"/>
                        </a:rPr>
                        <m:t>= </m:t>
                      </m:r>
                      <m:nary>
                        <m:naryPr>
                          <m:ctrlPr>
                            <a:rPr lang="en-US" i="1">
                              <a:latin typeface="Cambria Math" panose="02040503050406030204" pitchFamily="18" charset="0"/>
                              <a:ea typeface="Cambria Math"/>
                            </a:rPr>
                          </m:ctrlPr>
                        </m:naryPr>
                        <m:sub>
                          <m:r>
                            <m:rPr>
                              <m:brk m:alnAt="23"/>
                            </m:rPr>
                            <a:rPr lang="en-US" i="1">
                              <a:latin typeface="Cambria Math"/>
                              <a:ea typeface="Cambria Math"/>
                            </a:rPr>
                            <m:t>𝑎</m:t>
                          </m:r>
                        </m:sub>
                        <m:sup>
                          <m:r>
                            <a:rPr lang="en-US" i="1">
                              <a:latin typeface="Cambria Math"/>
                              <a:ea typeface="Cambria Math"/>
                            </a:rPr>
                            <m:t>𝑏</m:t>
                          </m:r>
                        </m:sup>
                        <m:e>
                          <m:r>
                            <a:rPr lang="en-US" i="1">
                              <a:latin typeface="Cambria Math"/>
                              <a:ea typeface="Cambria Math"/>
                            </a:rPr>
                            <m:t>𝑓</m:t>
                          </m:r>
                          <m:d>
                            <m:dPr>
                              <m:ctrlPr>
                                <a:rPr lang="en-US" i="1">
                                  <a:latin typeface="Cambria Math" panose="02040503050406030204" pitchFamily="18" charset="0"/>
                                  <a:ea typeface="Cambria Math"/>
                                </a:rPr>
                              </m:ctrlPr>
                            </m:dPr>
                            <m:e>
                              <m:r>
                                <a:rPr lang="en-US" i="1">
                                  <a:latin typeface="Cambria Math"/>
                                  <a:ea typeface="Cambria Math"/>
                                </a:rPr>
                                <m:t>𝑥</m:t>
                              </m:r>
                            </m:e>
                          </m:d>
                          <m:r>
                            <a:rPr lang="en-US" i="1">
                              <a:latin typeface="Cambria Math"/>
                              <a:ea typeface="Cambria Math"/>
                            </a:rPr>
                            <m:t>𝑑𝑥</m:t>
                          </m:r>
                        </m:e>
                      </m:nary>
                    </m:oMath>
                  </m:oMathPara>
                </a14:m>
                <a:endParaRPr lang="en-US" dirty="0"/>
              </a:p>
            </p:txBody>
          </p:sp>
        </mc:Choice>
        <mc:Fallback xmlns="">
          <p:sp>
            <p:nvSpPr>
              <p:cNvPr id="3" name="Rectangle 2"/>
              <p:cNvSpPr>
                <a:spLocks noRot="1" noChangeAspect="1" noMove="1" noResize="1" noEditPoints="1" noAdjustHandles="1" noChangeArrowheads="1" noChangeShapeType="1" noTextEdit="1"/>
              </p:cNvSpPr>
              <p:nvPr/>
            </p:nvSpPr>
            <p:spPr>
              <a:xfrm>
                <a:off x="2930076" y="5634318"/>
                <a:ext cx="3283848" cy="848502"/>
              </a:xfrm>
              <a:prstGeom prst="rect">
                <a:avLst/>
              </a:prstGeom>
              <a:blipFill rotWithShape="1">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8644038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5.2 Intro to Definite Integrals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990600" y="1752600"/>
                <a:ext cx="7125112" cy="4051437"/>
              </a:xfrm>
            </p:spPr>
            <p:txBody>
              <a:bodyPr>
                <a:normAutofit/>
              </a:bodyPr>
              <a:lstStyle/>
              <a:p>
                <a:pPr marL="0" indent="0">
                  <a:buNone/>
                </a:pPr>
                <a:r>
                  <a:rPr lang="en-US" dirty="0" smtClean="0"/>
                  <a:t>This </a:t>
                </a:r>
                <a:r>
                  <a:rPr lang="en-US" dirty="0"/>
                  <a:t>is called a </a:t>
                </a:r>
                <a:r>
                  <a:rPr lang="en-US" dirty="0" smtClean="0"/>
                  <a:t>definite </a:t>
                </a:r>
                <a:r>
                  <a:rPr lang="en-US" dirty="0"/>
                  <a:t>integral and it measures (among other things) </a:t>
                </a:r>
                <a:r>
                  <a:rPr lang="en-US" dirty="0" smtClean="0"/>
                  <a:t>the </a:t>
                </a:r>
                <a:r>
                  <a:rPr lang="en-US" dirty="0"/>
                  <a:t>exact area “under the curve” (actually, the </a:t>
                </a:r>
                <a:r>
                  <a:rPr lang="en-US" dirty="0" smtClean="0"/>
                  <a:t>area between </a:t>
                </a:r>
                <a:r>
                  <a:rPr lang="en-US" dirty="0"/>
                  <a:t>the curve and the x-axis, but we will explore </a:t>
                </a:r>
                <a:r>
                  <a:rPr lang="en-US" dirty="0" smtClean="0"/>
                  <a:t>this </a:t>
                </a:r>
                <a:r>
                  <a:rPr lang="en-US" dirty="0"/>
                  <a:t>more in chapters 6 and, especially, 7</a:t>
                </a:r>
                <a:r>
                  <a:rPr lang="en-US" dirty="0" smtClean="0"/>
                  <a:t>).</a:t>
                </a:r>
              </a:p>
              <a:p>
                <a:pPr marL="0" indent="0">
                  <a:buNone/>
                </a:pPr>
                <a:endParaRPr lang="en-US" dirty="0"/>
              </a:p>
              <a:p>
                <a:r>
                  <a:rPr lang="en-US" dirty="0"/>
                  <a:t>Example: </a:t>
                </a:r>
                <a14:m>
                  <m:oMath xmlns:m="http://schemas.openxmlformats.org/officeDocument/2006/math">
                    <m:nary>
                      <m:naryPr>
                        <m:ctrlPr>
                          <a:rPr lang="en-US" i="1">
                            <a:latin typeface="Cambria Math" panose="02040503050406030204" pitchFamily="18" charset="0"/>
                            <a:ea typeface="Cambria Math"/>
                          </a:rPr>
                        </m:ctrlPr>
                      </m:naryPr>
                      <m:sub>
                        <m:r>
                          <a:rPr lang="en-US" i="1">
                            <a:latin typeface="Cambria Math"/>
                            <a:ea typeface="Cambria Math"/>
                          </a:rPr>
                          <m:t>0</m:t>
                        </m:r>
                      </m:sub>
                      <m:sup>
                        <m:r>
                          <a:rPr lang="en-US" i="1">
                            <a:latin typeface="Cambria Math"/>
                            <a:ea typeface="Cambria Math"/>
                          </a:rPr>
                          <m:t>3</m:t>
                        </m:r>
                      </m:sup>
                      <m:e>
                        <m:r>
                          <a:rPr lang="en-US" i="1">
                            <a:latin typeface="Cambria Math"/>
                            <a:ea typeface="Cambria Math"/>
                          </a:rPr>
                          <m:t>4 </m:t>
                        </m:r>
                        <m:r>
                          <a:rPr lang="en-US" i="1">
                            <a:latin typeface="Cambria Math"/>
                            <a:ea typeface="Cambria Math"/>
                          </a:rPr>
                          <m:t>𝑑𝑥</m:t>
                        </m:r>
                      </m:e>
                    </m:nary>
                  </m:oMath>
                </a14:m>
                <a:endParaRPr lang="en-US" dirty="0" smtClean="0"/>
              </a:p>
              <a:p>
                <a:endParaRPr lang="en-US" dirty="0"/>
              </a:p>
              <a:p>
                <a:r>
                  <a:rPr lang="en-US" dirty="0"/>
                  <a:t>Example: </a:t>
                </a:r>
                <a14:m>
                  <m:oMath xmlns:m="http://schemas.openxmlformats.org/officeDocument/2006/math">
                    <m:nary>
                      <m:naryPr>
                        <m:ctrlPr>
                          <a:rPr lang="en-US" i="1">
                            <a:latin typeface="Cambria Math" panose="02040503050406030204" pitchFamily="18" charset="0"/>
                            <a:ea typeface="Cambria Math"/>
                          </a:rPr>
                        </m:ctrlPr>
                      </m:naryPr>
                      <m:sub>
                        <m:r>
                          <a:rPr lang="en-US" i="1">
                            <a:latin typeface="Cambria Math"/>
                            <a:ea typeface="Cambria Math"/>
                          </a:rPr>
                          <m:t>0</m:t>
                        </m:r>
                      </m:sub>
                      <m:sup>
                        <m:r>
                          <a:rPr lang="en-US" i="1">
                            <a:latin typeface="Cambria Math"/>
                            <a:ea typeface="Cambria Math"/>
                          </a:rPr>
                          <m:t>3</m:t>
                        </m:r>
                      </m:sup>
                      <m:e>
                        <m:r>
                          <a:rPr lang="en-US" i="1">
                            <a:latin typeface="Cambria Math"/>
                            <a:ea typeface="Cambria Math"/>
                          </a:rPr>
                          <m:t>2</m:t>
                        </m:r>
                        <m:r>
                          <a:rPr lang="en-US" i="1">
                            <a:latin typeface="Cambria Math"/>
                            <a:ea typeface="Cambria Math"/>
                          </a:rPr>
                          <m:t>𝑥</m:t>
                        </m:r>
                        <m:r>
                          <a:rPr lang="en-US" i="1">
                            <a:latin typeface="Cambria Math"/>
                            <a:ea typeface="Cambria Math"/>
                          </a:rPr>
                          <m:t> </m:t>
                        </m:r>
                        <m:r>
                          <a:rPr lang="en-US" i="1">
                            <a:latin typeface="Cambria Math"/>
                            <a:ea typeface="Cambria Math"/>
                          </a:rPr>
                          <m:t>𝑑𝑥</m:t>
                        </m:r>
                      </m:e>
                    </m:nary>
                  </m:oMath>
                </a14:m>
                <a:endParaRPr lang="en-US" dirty="0" smtClean="0"/>
              </a:p>
              <a:p>
                <a:pPr marL="0" indent="0">
                  <a:buNone/>
                </a:pPr>
                <a:endParaRPr lang="en-US"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990600" y="1752600"/>
                <a:ext cx="7125112" cy="4051437"/>
              </a:xfrm>
              <a:blipFill rotWithShape="1">
                <a:blip r:embed="rId2"/>
                <a:stretch>
                  <a:fillRect l="-771" r="-1884"/>
                </a:stretch>
              </a:blipFill>
            </p:spPr>
            <p:txBody>
              <a:bodyPr/>
              <a:lstStyle/>
              <a:p>
                <a:r>
                  <a:rPr lang="en-US">
                    <a:noFill/>
                  </a:rPr>
                  <a:t> </a:t>
                </a:r>
              </a:p>
            </p:txBody>
          </p:sp>
        </mc:Fallback>
      </mc:AlternateContent>
    </p:spTree>
    <p:extLst>
      <p:ext uri="{BB962C8B-B14F-4D97-AF65-F5344CB8AC3E}">
        <p14:creationId xmlns:p14="http://schemas.microsoft.com/office/powerpoint/2010/main" val="1746282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5.2 Intro to Definite Integrals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10000"/>
              </a:bodyPr>
              <a:lstStyle/>
              <a:p>
                <a:endParaRPr lang="en-US" dirty="0" smtClean="0"/>
              </a:p>
              <a:p>
                <a:r>
                  <a:rPr lang="en-US" dirty="0" smtClean="0"/>
                  <a:t>Area below the x-axis is negative area.</a:t>
                </a:r>
              </a:p>
              <a:p>
                <a:pPr lvl="1"/>
                <a:r>
                  <a:rPr lang="en-US" dirty="0" smtClean="0"/>
                  <a:t>Consider –v(t)</a:t>
                </a:r>
              </a:p>
              <a:p>
                <a:pPr lvl="1"/>
                <a:r>
                  <a:rPr lang="en-US" dirty="0" smtClean="0"/>
                  <a:t>Consider subtracting in other order (Chapter 7)</a:t>
                </a:r>
              </a:p>
              <a:p>
                <a:r>
                  <a:rPr lang="en-US" dirty="0" smtClean="0"/>
                  <a:t>Example</a:t>
                </a:r>
                <a:r>
                  <a:rPr lang="en-US" dirty="0"/>
                  <a:t>: </a:t>
                </a:r>
                <a14:m>
                  <m:oMath xmlns:m="http://schemas.openxmlformats.org/officeDocument/2006/math">
                    <m:nary>
                      <m:naryPr>
                        <m:ctrlPr>
                          <a:rPr lang="en-US" i="1">
                            <a:latin typeface="Cambria Math" panose="02040503050406030204" pitchFamily="18" charset="0"/>
                            <a:ea typeface="Cambria Math"/>
                          </a:rPr>
                        </m:ctrlPr>
                      </m:naryPr>
                      <m:sub>
                        <m:r>
                          <a:rPr lang="en-US" i="1">
                            <a:latin typeface="Cambria Math"/>
                            <a:ea typeface="Cambria Math"/>
                          </a:rPr>
                          <m:t>0</m:t>
                        </m:r>
                      </m:sub>
                      <m:sup>
                        <m:r>
                          <a:rPr lang="en-US" i="1">
                            <a:latin typeface="Cambria Math"/>
                            <a:ea typeface="Cambria Math"/>
                          </a:rPr>
                          <m:t>3</m:t>
                        </m:r>
                      </m:sup>
                      <m:e>
                        <m:r>
                          <a:rPr lang="en-US" i="1">
                            <a:latin typeface="Cambria Math"/>
                            <a:ea typeface="Cambria Math"/>
                          </a:rPr>
                          <m:t>2</m:t>
                        </m:r>
                        <m:r>
                          <a:rPr lang="en-US" i="1">
                            <a:latin typeface="Cambria Math"/>
                            <a:ea typeface="Cambria Math"/>
                          </a:rPr>
                          <m:t>𝑥</m:t>
                        </m:r>
                        <m:r>
                          <a:rPr lang="en-US" b="0" i="1" smtClean="0">
                            <a:latin typeface="Cambria Math"/>
                            <a:ea typeface="Cambria Math"/>
                          </a:rPr>
                          <m:t> −2</m:t>
                        </m:r>
                        <m:r>
                          <a:rPr lang="en-US" i="1">
                            <a:latin typeface="Cambria Math"/>
                            <a:ea typeface="Cambria Math"/>
                          </a:rPr>
                          <m:t> </m:t>
                        </m:r>
                        <m:r>
                          <a:rPr lang="en-US" i="1">
                            <a:latin typeface="Cambria Math"/>
                            <a:ea typeface="Cambria Math"/>
                          </a:rPr>
                          <m:t>𝑑𝑥</m:t>
                        </m:r>
                      </m:e>
                    </m:nary>
                  </m:oMath>
                </a14:m>
                <a:endParaRPr lang="en-US" dirty="0" smtClean="0"/>
              </a:p>
              <a:p>
                <a:r>
                  <a:rPr lang="en-US" dirty="0"/>
                  <a:t>Example: </a:t>
                </a:r>
                <a14:m>
                  <m:oMath xmlns:m="http://schemas.openxmlformats.org/officeDocument/2006/math">
                    <m:nary>
                      <m:naryPr>
                        <m:ctrlPr>
                          <a:rPr lang="en-US" i="1">
                            <a:latin typeface="Cambria Math" panose="02040503050406030204" pitchFamily="18" charset="0"/>
                            <a:ea typeface="Cambria Math"/>
                          </a:rPr>
                        </m:ctrlPr>
                      </m:naryPr>
                      <m:sub>
                        <m:r>
                          <a:rPr lang="en-US" i="1">
                            <a:latin typeface="Cambria Math"/>
                            <a:ea typeface="Cambria Math"/>
                          </a:rPr>
                          <m:t>0</m:t>
                        </m:r>
                      </m:sub>
                      <m:sup>
                        <m:r>
                          <a:rPr lang="en-US" i="1">
                            <a:latin typeface="Cambria Math"/>
                            <a:ea typeface="Cambria Math"/>
                          </a:rPr>
                          <m:t>3</m:t>
                        </m:r>
                      </m:sup>
                      <m:e>
                        <m:r>
                          <a:rPr lang="en-US" i="1">
                            <a:latin typeface="Cambria Math"/>
                            <a:ea typeface="Cambria Math"/>
                          </a:rPr>
                          <m:t>2</m:t>
                        </m:r>
                        <m:r>
                          <a:rPr lang="en-US" i="1">
                            <a:latin typeface="Cambria Math"/>
                            <a:ea typeface="Cambria Math"/>
                          </a:rPr>
                          <m:t>𝑥</m:t>
                        </m:r>
                        <m:r>
                          <a:rPr lang="en-US" b="0" i="1" smtClean="0">
                            <a:latin typeface="Cambria Math"/>
                            <a:ea typeface="Cambria Math"/>
                          </a:rPr>
                          <m:t>+</m:t>
                        </m:r>
                        <m:r>
                          <a:rPr lang="en-US" i="1">
                            <a:latin typeface="Cambria Math"/>
                            <a:ea typeface="Cambria Math"/>
                          </a:rPr>
                          <m:t>2 </m:t>
                        </m:r>
                        <m:r>
                          <a:rPr lang="en-US" i="1">
                            <a:latin typeface="Cambria Math"/>
                            <a:ea typeface="Cambria Math"/>
                          </a:rPr>
                          <m:t>𝑑𝑥</m:t>
                        </m:r>
                      </m:e>
                    </m:nary>
                  </m:oMath>
                </a14:m>
                <a:endParaRPr lang="en-US" dirty="0" smtClean="0"/>
              </a:p>
              <a:p>
                <a:r>
                  <a:rPr lang="en-US" dirty="0"/>
                  <a:t>Example: </a:t>
                </a:r>
                <a14:m>
                  <m:oMath xmlns:m="http://schemas.openxmlformats.org/officeDocument/2006/math">
                    <m:nary>
                      <m:naryPr>
                        <m:ctrlPr>
                          <a:rPr lang="en-US" i="1">
                            <a:latin typeface="Cambria Math" panose="02040503050406030204" pitchFamily="18" charset="0"/>
                            <a:ea typeface="Cambria Math"/>
                          </a:rPr>
                        </m:ctrlPr>
                      </m:naryPr>
                      <m:sub>
                        <m:r>
                          <a:rPr lang="en-US" b="0" i="1" smtClean="0">
                            <a:latin typeface="Cambria Math"/>
                            <a:ea typeface="Cambria Math"/>
                          </a:rPr>
                          <m:t>−2</m:t>
                        </m:r>
                      </m:sub>
                      <m:sup>
                        <m:r>
                          <a:rPr lang="en-US" b="0" i="1" smtClean="0">
                            <a:latin typeface="Cambria Math"/>
                            <a:ea typeface="Cambria Math"/>
                          </a:rPr>
                          <m:t>2</m:t>
                        </m:r>
                      </m:sup>
                      <m:e>
                        <m:rad>
                          <m:radPr>
                            <m:degHide m:val="on"/>
                            <m:ctrlPr>
                              <a:rPr lang="en-US" i="1" smtClean="0">
                                <a:latin typeface="Cambria Math" panose="02040503050406030204" pitchFamily="18" charset="0"/>
                                <a:ea typeface="Cambria Math"/>
                              </a:rPr>
                            </m:ctrlPr>
                          </m:radPr>
                          <m:deg/>
                          <m:e>
                            <m:r>
                              <a:rPr lang="en-US" b="0" i="1" smtClean="0">
                                <a:latin typeface="Cambria Math"/>
                                <a:ea typeface="Cambria Math"/>
                              </a:rPr>
                              <m:t>4 − </m:t>
                            </m:r>
                            <m:sSup>
                              <m:sSupPr>
                                <m:ctrlPr>
                                  <a:rPr lang="en-US" b="0" i="1" smtClean="0">
                                    <a:latin typeface="Cambria Math" panose="02040503050406030204" pitchFamily="18" charset="0"/>
                                    <a:ea typeface="Cambria Math"/>
                                  </a:rPr>
                                </m:ctrlPr>
                              </m:sSupPr>
                              <m:e>
                                <m:r>
                                  <a:rPr lang="en-US" b="0" i="1" smtClean="0">
                                    <a:latin typeface="Cambria Math"/>
                                    <a:ea typeface="Cambria Math"/>
                                  </a:rPr>
                                  <m:t>𝑥</m:t>
                                </m:r>
                              </m:e>
                              <m:sup>
                                <m:r>
                                  <a:rPr lang="en-US" b="0" i="1" smtClean="0">
                                    <a:latin typeface="Cambria Math"/>
                                    <a:ea typeface="Cambria Math"/>
                                  </a:rPr>
                                  <m:t>2</m:t>
                                </m:r>
                              </m:sup>
                            </m:sSup>
                          </m:e>
                        </m:rad>
                        <m:r>
                          <a:rPr lang="en-US" i="1">
                            <a:latin typeface="Cambria Math"/>
                            <a:ea typeface="Cambria Math"/>
                          </a:rPr>
                          <m:t> </m:t>
                        </m:r>
                        <m:r>
                          <a:rPr lang="en-US" i="1">
                            <a:latin typeface="Cambria Math"/>
                            <a:ea typeface="Cambria Math"/>
                          </a:rPr>
                          <m:t>𝑑𝑥</m:t>
                        </m:r>
                      </m:e>
                    </m:nary>
                  </m:oMath>
                </a14:m>
                <a:endParaRPr lang="en-US" dirty="0" smtClean="0"/>
              </a:p>
              <a:p>
                <a:r>
                  <a:rPr lang="en-US" dirty="0"/>
                  <a:t>Example: </a:t>
                </a:r>
                <a14:m>
                  <m:oMath xmlns:m="http://schemas.openxmlformats.org/officeDocument/2006/math">
                    <m:nary>
                      <m:naryPr>
                        <m:ctrlPr>
                          <a:rPr lang="en-US" i="1">
                            <a:latin typeface="Cambria Math" panose="02040503050406030204" pitchFamily="18" charset="0"/>
                            <a:ea typeface="Cambria Math"/>
                          </a:rPr>
                        </m:ctrlPr>
                      </m:naryPr>
                      <m:sub>
                        <m:r>
                          <a:rPr lang="en-US" i="1">
                            <a:latin typeface="Cambria Math"/>
                            <a:ea typeface="Cambria Math"/>
                          </a:rPr>
                          <m:t>1</m:t>
                        </m:r>
                      </m:sub>
                      <m:sup>
                        <m:r>
                          <a:rPr lang="en-US" i="1">
                            <a:latin typeface="Cambria Math"/>
                            <a:ea typeface="Cambria Math"/>
                          </a:rPr>
                          <m:t>3</m:t>
                        </m:r>
                      </m:sup>
                      <m:e>
                        <m:func>
                          <m:funcPr>
                            <m:ctrlPr>
                              <a:rPr lang="en-US" i="1">
                                <a:latin typeface="Cambria Math" panose="02040503050406030204" pitchFamily="18" charset="0"/>
                                <a:ea typeface="Cambria Math"/>
                              </a:rPr>
                            </m:ctrlPr>
                          </m:funcPr>
                          <m:fName>
                            <m:r>
                              <m:rPr>
                                <m:sty m:val="p"/>
                              </m:rPr>
                              <a:rPr lang="en-US">
                                <a:latin typeface="Cambria Math"/>
                                <a:ea typeface="Cambria Math"/>
                              </a:rPr>
                              <m:t>ln</m:t>
                            </m:r>
                          </m:fName>
                          <m:e>
                            <m:r>
                              <a:rPr lang="en-US" i="1">
                                <a:latin typeface="Cambria Math"/>
                                <a:ea typeface="Cambria Math"/>
                              </a:rPr>
                              <m:t>𝑥</m:t>
                            </m:r>
                          </m:e>
                        </m:func>
                        <m:r>
                          <a:rPr lang="en-US" i="1">
                            <a:latin typeface="Cambria Math"/>
                            <a:ea typeface="Cambria Math"/>
                          </a:rPr>
                          <m:t> </m:t>
                        </m:r>
                        <m:r>
                          <a:rPr lang="en-US" i="1">
                            <a:latin typeface="Cambria Math"/>
                            <a:ea typeface="Cambria Math"/>
                          </a:rPr>
                          <m:t>𝑑𝑥</m:t>
                        </m:r>
                      </m:e>
                    </m:nary>
                  </m:oMath>
                </a14:m>
                <a:endParaRPr lang="en-US" dirty="0"/>
              </a:p>
              <a:p>
                <a:pPr lvl="1"/>
                <a:r>
                  <a:rPr lang="en-US" dirty="0"/>
                  <a:t>Try </a:t>
                </a:r>
                <a14:m>
                  <m:oMath xmlns:m="http://schemas.openxmlformats.org/officeDocument/2006/math">
                    <m:func>
                      <m:funcPr>
                        <m:ctrlPr>
                          <a:rPr lang="en-US" i="1">
                            <a:latin typeface="Cambria Math" panose="02040503050406030204" pitchFamily="18" charset="0"/>
                            <a:ea typeface="Cambria Math"/>
                          </a:rPr>
                        </m:ctrlPr>
                      </m:funcPr>
                      <m:fName>
                        <m:sSub>
                          <m:sSubPr>
                            <m:ctrlPr>
                              <a:rPr lang="en-US" i="1">
                                <a:latin typeface="Cambria Math" panose="02040503050406030204" pitchFamily="18" charset="0"/>
                                <a:ea typeface="Cambria Math"/>
                              </a:rPr>
                            </m:ctrlPr>
                          </m:sSubPr>
                          <m:e>
                            <m:r>
                              <a:rPr lang="en-US" i="1">
                                <a:latin typeface="Cambria Math"/>
                                <a:ea typeface="Cambria Math"/>
                              </a:rPr>
                              <m:t>𝑦</m:t>
                            </m:r>
                          </m:e>
                          <m:sub>
                            <m:r>
                              <a:rPr lang="en-US" i="1">
                                <a:latin typeface="Cambria Math"/>
                                <a:ea typeface="Cambria Math"/>
                              </a:rPr>
                              <m:t>1</m:t>
                            </m:r>
                          </m:sub>
                        </m:sSub>
                        <m:r>
                          <a:rPr lang="en-US" i="1">
                            <a:latin typeface="Cambria Math"/>
                            <a:ea typeface="Cambria Math"/>
                          </a:rPr>
                          <m:t>= </m:t>
                        </m:r>
                        <m:r>
                          <m:rPr>
                            <m:sty m:val="p"/>
                          </m:rPr>
                          <a:rPr lang="en-US">
                            <a:latin typeface="Cambria Math"/>
                            <a:ea typeface="Cambria Math"/>
                          </a:rPr>
                          <m:t>ln</m:t>
                        </m:r>
                      </m:fName>
                      <m:e>
                        <m:r>
                          <a:rPr lang="en-US" i="1">
                            <a:latin typeface="Cambria Math"/>
                            <a:ea typeface="Cambria Math"/>
                          </a:rPr>
                          <m:t>𝑥</m:t>
                        </m:r>
                      </m:e>
                    </m:func>
                  </m:oMath>
                </a14:m>
                <a:r>
                  <a:rPr lang="en-US" dirty="0"/>
                  <a:t> and CALC choice 7 (1 ENTER; 3 ENTER)</a:t>
                </a:r>
              </a:p>
              <a:p>
                <a:pPr lvl="1"/>
                <a:r>
                  <a:rPr lang="en-US" dirty="0"/>
                  <a:t>Try MATH 9: </a:t>
                </a:r>
                <a:r>
                  <a:rPr lang="en-US" dirty="0" err="1"/>
                  <a:t>fnInt</a:t>
                </a:r>
                <a:r>
                  <a:rPr lang="en-US" dirty="0"/>
                  <a:t> (</a:t>
                </a:r>
                <a:r>
                  <a:rPr lang="en-US" dirty="0" err="1"/>
                  <a:t>ln</a:t>
                </a:r>
                <a:r>
                  <a:rPr lang="en-US" dirty="0"/>
                  <a:t> x, x, 1, 3)</a:t>
                </a:r>
              </a:p>
              <a:p>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342"/>
                </a:stretch>
              </a:blipFill>
            </p:spPr>
            <p:txBody>
              <a:bodyPr/>
              <a:lstStyle/>
              <a:p>
                <a:r>
                  <a:rPr lang="en-US">
                    <a:noFill/>
                  </a:rPr>
                  <a:t> </a:t>
                </a:r>
              </a:p>
            </p:txBody>
          </p:sp>
        </mc:Fallback>
      </mc:AlternateContent>
    </p:spTree>
    <p:extLst>
      <p:ext uri="{BB962C8B-B14F-4D97-AF65-F5344CB8AC3E}">
        <p14:creationId xmlns:p14="http://schemas.microsoft.com/office/powerpoint/2010/main" val="356224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Effect transition="in" filter="fade">
                                      <p:cBhvr>
                                        <p:cTn id="56" dur="1000"/>
                                        <p:tgtEl>
                                          <p:spTgt spid="3">
                                            <p:txEl>
                                              <p:pRg st="8" end="8"/>
                                            </p:txEl>
                                          </p:spTgt>
                                        </p:tgtEl>
                                      </p:cBhvr>
                                    </p:animEffect>
                                    <p:anim calcmode="lin" valueType="num">
                                      <p:cBhvr>
                                        <p:cTn id="5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9" end="9"/>
                                            </p:txEl>
                                          </p:spTgt>
                                        </p:tgtEl>
                                        <p:attrNameLst>
                                          <p:attrName>style.visibility</p:attrName>
                                        </p:attrNameLst>
                                      </p:cBhvr>
                                      <p:to>
                                        <p:strVal val="visible"/>
                                      </p:to>
                                    </p:set>
                                    <p:animEffect transition="in" filter="fade">
                                      <p:cBhvr>
                                        <p:cTn id="63" dur="1000"/>
                                        <p:tgtEl>
                                          <p:spTgt spid="3">
                                            <p:txEl>
                                              <p:pRg st="9" end="9"/>
                                            </p:txEl>
                                          </p:spTgt>
                                        </p:tgtEl>
                                      </p:cBhvr>
                                    </p:animEffect>
                                    <p:anim calcmode="lin" valueType="num">
                                      <p:cBhvr>
                                        <p:cTn id="64"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5.2 Intro to Definite Integrals</a:t>
            </a:r>
          </a:p>
        </p:txBody>
      </p:sp>
      <p:pic>
        <p:nvPicPr>
          <p:cNvPr id="4" name="Content Placeholder 3"/>
          <p:cNvPicPr>
            <a:picLocks noGrp="1" noChangeAspect="1"/>
          </p:cNvPicPr>
          <p:nvPr>
            <p:ph idx="1"/>
          </p:nvPr>
        </p:nvPicPr>
        <p:blipFill>
          <a:blip r:embed="rId2"/>
          <a:stretch>
            <a:fillRect/>
          </a:stretch>
        </p:blipFill>
        <p:spPr>
          <a:xfrm>
            <a:off x="228600" y="1828800"/>
            <a:ext cx="8555589" cy="4667251"/>
          </a:xfrm>
          <a:prstGeom prst="rect">
            <a:avLst/>
          </a:prstGeom>
        </p:spPr>
      </p:pic>
    </p:spTree>
    <p:extLst>
      <p:ext uri="{BB962C8B-B14F-4D97-AF65-F5344CB8AC3E}">
        <p14:creationId xmlns:p14="http://schemas.microsoft.com/office/powerpoint/2010/main" val="26145241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4.2 Anti-derivatives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10000"/>
              </a:bodyPr>
              <a:lstStyle/>
              <a:p>
                <a:pPr lvl="1"/>
                <a:endParaRPr lang="en-US" dirty="0" smtClean="0"/>
              </a:p>
              <a:p>
                <a:r>
                  <a:rPr lang="en-US" dirty="0" smtClean="0"/>
                  <a:t>Anti-derivatives: doing derivatives backward (“indefinite integrals”?)</a:t>
                </a:r>
              </a:p>
              <a:p>
                <a:pPr marL="0" indent="0">
                  <a:buNone/>
                </a:pPr>
                <a14:m>
                  <m:oMathPara xmlns:m="http://schemas.openxmlformats.org/officeDocument/2006/math">
                    <m:oMathParaPr>
                      <m:jc m:val="centerGroup"/>
                    </m:oMathParaPr>
                    <m:oMath xmlns:m="http://schemas.openxmlformats.org/officeDocument/2006/math">
                      <m:nary>
                        <m:naryPr>
                          <m:limLoc m:val="undOvr"/>
                          <m:subHide m:val="on"/>
                          <m:supHide m:val="on"/>
                          <m:ctrlPr>
                            <a:rPr lang="en-US" i="1" smtClean="0">
                              <a:latin typeface="Cambria Math" panose="02040503050406030204" pitchFamily="18" charset="0"/>
                            </a:rPr>
                          </m:ctrlPr>
                        </m:naryPr>
                        <m:sub/>
                        <m:sup/>
                        <m:e>
                          <m:r>
                            <a:rPr lang="en-US" b="0" i="1" smtClean="0">
                              <a:latin typeface="Cambria Math"/>
                            </a:rPr>
                            <m:t>𝑓</m:t>
                          </m:r>
                          <m:d>
                            <m:dPr>
                              <m:ctrlPr>
                                <a:rPr lang="en-US" b="0" i="1" smtClean="0">
                                  <a:latin typeface="Cambria Math" panose="02040503050406030204" pitchFamily="18" charset="0"/>
                                </a:rPr>
                              </m:ctrlPr>
                            </m:dPr>
                            <m:e>
                              <m:r>
                                <a:rPr lang="en-US" b="0" i="1" smtClean="0">
                                  <a:latin typeface="Cambria Math"/>
                                </a:rPr>
                                <m:t>𝑥</m:t>
                              </m:r>
                            </m:e>
                          </m:d>
                          <m:r>
                            <a:rPr lang="en-US" b="0" i="1" smtClean="0">
                              <a:latin typeface="Cambria Math"/>
                            </a:rPr>
                            <m:t> </m:t>
                          </m:r>
                          <m:r>
                            <a:rPr lang="en-US" b="0" i="1" smtClean="0">
                              <a:latin typeface="Cambria Math"/>
                            </a:rPr>
                            <m:t>𝑑𝑥</m:t>
                          </m:r>
                        </m:e>
                      </m:nary>
                      <m:r>
                        <a:rPr lang="en-US" b="0" i="0" smtClean="0">
                          <a:latin typeface="Cambria Math"/>
                        </a:rPr>
                        <m:t>=</m:t>
                      </m:r>
                      <m:r>
                        <m:rPr>
                          <m:sty m:val="p"/>
                        </m:rPr>
                        <a:rPr lang="en-US" b="0" i="0" smtClean="0">
                          <a:latin typeface="Cambria Math"/>
                        </a:rPr>
                        <m:t>F</m:t>
                      </m:r>
                      <m:d>
                        <m:dPr>
                          <m:ctrlPr>
                            <a:rPr lang="en-US" b="0" i="1" smtClean="0">
                              <a:latin typeface="Cambria Math" panose="02040503050406030204" pitchFamily="18" charset="0"/>
                            </a:rPr>
                          </m:ctrlPr>
                        </m:dPr>
                        <m:e>
                          <m:r>
                            <m:rPr>
                              <m:sty m:val="p"/>
                            </m:rPr>
                            <a:rPr lang="en-US" b="0" i="0" smtClean="0">
                              <a:latin typeface="Cambria Math"/>
                            </a:rPr>
                            <m:t>x</m:t>
                          </m:r>
                        </m:e>
                      </m:d>
                      <m:r>
                        <a:rPr lang="en-US" b="0" i="0" smtClean="0">
                          <a:latin typeface="Cambria Math"/>
                        </a:rPr>
                        <m:t>+</m:t>
                      </m:r>
                      <m:r>
                        <m:rPr>
                          <m:sty m:val="p"/>
                        </m:rPr>
                        <a:rPr lang="en-US" b="0" i="0" smtClean="0">
                          <a:latin typeface="Cambria Math"/>
                        </a:rPr>
                        <m:t>C</m:t>
                      </m:r>
                    </m:oMath>
                  </m:oMathPara>
                </a14:m>
                <a:endParaRPr lang="en-US" dirty="0" smtClean="0"/>
              </a:p>
              <a:p>
                <a:pPr marL="0" indent="0">
                  <a:buNone/>
                </a:pPr>
                <a:r>
                  <a:rPr lang="en-US" dirty="0" smtClean="0"/>
                  <a:t>[NOTE: The +C is super-hugely important as we go forward and must not ever be lost or forgotten.]</a:t>
                </a:r>
              </a:p>
              <a:p>
                <a:r>
                  <a:rPr lang="en-US" dirty="0"/>
                  <a:t>Example: </a:t>
                </a:r>
                <a14:m>
                  <m:oMath xmlns:m="http://schemas.openxmlformats.org/officeDocument/2006/math">
                    <m:nary>
                      <m:naryPr>
                        <m:limLoc m:val="undOvr"/>
                        <m:subHide m:val="on"/>
                        <m:supHide m:val="on"/>
                        <m:ctrlPr>
                          <a:rPr lang="en-US" i="1">
                            <a:latin typeface="Cambria Math" panose="02040503050406030204" pitchFamily="18" charset="0"/>
                          </a:rPr>
                        </m:ctrlPr>
                      </m:naryPr>
                      <m:sub/>
                      <m:sup/>
                      <m:e>
                        <m:r>
                          <a:rPr lang="en-US" i="1">
                            <a:latin typeface="Cambria Math"/>
                          </a:rPr>
                          <m:t>2 </m:t>
                        </m:r>
                        <m:r>
                          <a:rPr lang="en-US" i="1">
                            <a:latin typeface="Cambria Math"/>
                          </a:rPr>
                          <m:t>𝑑𝑥</m:t>
                        </m:r>
                      </m:e>
                    </m:nary>
                  </m:oMath>
                </a14:m>
                <a:endParaRPr lang="en-US" dirty="0"/>
              </a:p>
              <a:p>
                <a:r>
                  <a:rPr lang="en-US" dirty="0"/>
                  <a:t>Example: </a:t>
                </a:r>
                <a14:m>
                  <m:oMath xmlns:m="http://schemas.openxmlformats.org/officeDocument/2006/math">
                    <m:nary>
                      <m:naryPr>
                        <m:limLoc m:val="undOvr"/>
                        <m:subHide m:val="on"/>
                        <m:supHide m:val="on"/>
                        <m:ctrlPr>
                          <a:rPr lang="en-US" i="1">
                            <a:latin typeface="Cambria Math" panose="02040503050406030204" pitchFamily="18" charset="0"/>
                          </a:rPr>
                        </m:ctrlPr>
                      </m:naryPr>
                      <m:sub/>
                      <m:sup/>
                      <m:e>
                        <m:r>
                          <a:rPr lang="en-US" i="1">
                            <a:latin typeface="Cambria Math"/>
                          </a:rPr>
                          <m:t>5</m:t>
                        </m:r>
                        <m:sSup>
                          <m:sSupPr>
                            <m:ctrlPr>
                              <a:rPr lang="en-US" i="1">
                                <a:latin typeface="Cambria Math" panose="02040503050406030204" pitchFamily="18" charset="0"/>
                              </a:rPr>
                            </m:ctrlPr>
                          </m:sSupPr>
                          <m:e>
                            <m:r>
                              <a:rPr lang="en-US" i="1">
                                <a:latin typeface="Cambria Math"/>
                              </a:rPr>
                              <m:t>𝑥</m:t>
                            </m:r>
                          </m:e>
                          <m:sup>
                            <m:r>
                              <a:rPr lang="en-US" i="1">
                                <a:latin typeface="Cambria Math"/>
                              </a:rPr>
                              <m:t>2</m:t>
                            </m:r>
                          </m:sup>
                        </m:sSup>
                        <m:r>
                          <a:rPr lang="en-US" i="1">
                            <a:latin typeface="Cambria Math"/>
                          </a:rPr>
                          <m:t> </m:t>
                        </m:r>
                        <m:r>
                          <a:rPr lang="en-US" i="1">
                            <a:latin typeface="Cambria Math"/>
                          </a:rPr>
                          <m:t>𝑑𝑥</m:t>
                        </m:r>
                      </m:e>
                    </m:nary>
                  </m:oMath>
                </a14:m>
                <a:endParaRPr lang="en-US" dirty="0"/>
              </a:p>
              <a:p>
                <a:r>
                  <a:rPr lang="en-US" dirty="0"/>
                  <a:t>Example: </a:t>
                </a:r>
                <a14:m>
                  <m:oMath xmlns:m="http://schemas.openxmlformats.org/officeDocument/2006/math">
                    <m:nary>
                      <m:naryPr>
                        <m:limLoc m:val="undOvr"/>
                        <m:subHide m:val="on"/>
                        <m:supHide m:val="on"/>
                        <m:ctrlPr>
                          <a:rPr lang="en-US" i="1">
                            <a:latin typeface="Cambria Math" panose="02040503050406030204" pitchFamily="18" charset="0"/>
                          </a:rPr>
                        </m:ctrlPr>
                      </m:naryPr>
                      <m:sub/>
                      <m:sup/>
                      <m:e>
                        <m:f>
                          <m:fPr>
                            <m:ctrlPr>
                              <a:rPr lang="en-US" i="1">
                                <a:latin typeface="Cambria Math" panose="02040503050406030204" pitchFamily="18" charset="0"/>
                              </a:rPr>
                            </m:ctrlPr>
                          </m:fPr>
                          <m:num>
                            <m:r>
                              <a:rPr lang="en-US" i="1">
                                <a:latin typeface="Cambria Math"/>
                              </a:rPr>
                              <m:t>1</m:t>
                            </m:r>
                          </m:num>
                          <m:den>
                            <m:sSup>
                              <m:sSupPr>
                                <m:ctrlPr>
                                  <a:rPr lang="en-US" i="1">
                                    <a:latin typeface="Cambria Math" panose="02040503050406030204" pitchFamily="18" charset="0"/>
                                  </a:rPr>
                                </m:ctrlPr>
                              </m:sSupPr>
                              <m:e>
                                <m:r>
                                  <a:rPr lang="en-US" i="1">
                                    <a:latin typeface="Cambria Math"/>
                                  </a:rPr>
                                  <m:t>𝑥</m:t>
                                </m:r>
                              </m:e>
                              <m:sup>
                                <m:r>
                                  <a:rPr lang="en-US" i="1">
                                    <a:latin typeface="Cambria Math"/>
                                  </a:rPr>
                                  <m:t>4</m:t>
                                </m:r>
                              </m:sup>
                            </m:sSup>
                          </m:den>
                        </m:f>
                        <m:r>
                          <a:rPr lang="en-US" i="1">
                            <a:latin typeface="Cambria Math"/>
                          </a:rPr>
                          <m:t> </m:t>
                        </m:r>
                        <m:r>
                          <a:rPr lang="en-US" i="1">
                            <a:latin typeface="Cambria Math"/>
                          </a:rPr>
                          <m:t>𝑑𝑥</m:t>
                        </m:r>
                      </m:e>
                    </m:nary>
                  </m:oMath>
                </a14:m>
                <a:endParaRPr lang="en-US" dirty="0"/>
              </a:p>
              <a:p>
                <a:r>
                  <a:rPr lang="en-US" dirty="0"/>
                  <a:t>Example: </a:t>
                </a:r>
                <a14:m>
                  <m:oMath xmlns:m="http://schemas.openxmlformats.org/officeDocument/2006/math">
                    <m:nary>
                      <m:naryPr>
                        <m:limLoc m:val="undOvr"/>
                        <m:subHide m:val="on"/>
                        <m:supHide m:val="on"/>
                        <m:ctrlPr>
                          <a:rPr lang="en-US" i="1">
                            <a:latin typeface="Cambria Math" panose="02040503050406030204" pitchFamily="18" charset="0"/>
                          </a:rPr>
                        </m:ctrlPr>
                      </m:naryPr>
                      <m:sub/>
                      <m:sup/>
                      <m:e>
                        <m:rad>
                          <m:radPr>
                            <m:ctrlPr>
                              <a:rPr lang="en-US" i="1">
                                <a:latin typeface="Cambria Math" panose="02040503050406030204" pitchFamily="18" charset="0"/>
                              </a:rPr>
                            </m:ctrlPr>
                          </m:radPr>
                          <m:deg>
                            <m:r>
                              <m:rPr>
                                <m:brk m:alnAt="7"/>
                              </m:rPr>
                              <a:rPr lang="en-US" i="1">
                                <a:latin typeface="Cambria Math"/>
                              </a:rPr>
                              <m:t>3</m:t>
                            </m:r>
                          </m:deg>
                          <m:e>
                            <m:sSup>
                              <m:sSupPr>
                                <m:ctrlPr>
                                  <a:rPr lang="en-US" i="1">
                                    <a:latin typeface="Cambria Math" panose="02040503050406030204" pitchFamily="18" charset="0"/>
                                  </a:rPr>
                                </m:ctrlPr>
                              </m:sSupPr>
                              <m:e>
                                <m:r>
                                  <a:rPr lang="en-US" i="1">
                                    <a:latin typeface="Cambria Math"/>
                                  </a:rPr>
                                  <m:t>𝑥</m:t>
                                </m:r>
                              </m:e>
                              <m:sup>
                                <m:r>
                                  <a:rPr lang="en-US" i="1">
                                    <a:latin typeface="Cambria Math"/>
                                  </a:rPr>
                                  <m:t>2</m:t>
                                </m:r>
                              </m:sup>
                            </m:sSup>
                          </m:e>
                        </m:rad>
                        <m:r>
                          <a:rPr lang="en-US" i="1">
                            <a:latin typeface="Cambria Math"/>
                          </a:rPr>
                          <m:t> </m:t>
                        </m:r>
                        <m:r>
                          <a:rPr lang="en-US" i="1">
                            <a:latin typeface="Cambria Math"/>
                          </a:rPr>
                          <m:t>𝑑𝑥</m:t>
                        </m:r>
                      </m:e>
                    </m:nary>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99" b="-17444"/>
                </a:stretch>
              </a:blipFill>
            </p:spPr>
            <p:txBody>
              <a:bodyPr/>
              <a:lstStyle/>
              <a:p>
                <a:r>
                  <a:rPr lang="en-US">
                    <a:noFill/>
                  </a:rPr>
                  <a:t> </a:t>
                </a:r>
              </a:p>
            </p:txBody>
          </p:sp>
        </mc:Fallback>
      </mc:AlternateContent>
    </p:spTree>
    <p:extLst>
      <p:ext uri="{BB962C8B-B14F-4D97-AF65-F5344CB8AC3E}">
        <p14:creationId xmlns:p14="http://schemas.microsoft.com/office/powerpoint/2010/main" val="3807315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anim calcmode="lin" valueType="num">
                                      <p:cBhvr>
                                        <p:cTn id="3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1000"/>
                                        <p:tgtEl>
                                          <p:spTgt spid="3">
                                            <p:txEl>
                                              <p:pRg st="6" end="6"/>
                                            </p:txEl>
                                          </p:spTgt>
                                        </p:tgtEl>
                                      </p:cBhvr>
                                    </p:animEffect>
                                    <p:anim calcmode="lin" valueType="num">
                                      <p:cBhvr>
                                        <p:cTn id="4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1000"/>
                                        <p:tgtEl>
                                          <p:spTgt spid="3">
                                            <p:txEl>
                                              <p:pRg st="7" end="7"/>
                                            </p:txEl>
                                          </p:spTgt>
                                        </p:tgtEl>
                                      </p:cBhvr>
                                    </p:animEffect>
                                    <p:anim calcmode="lin" valueType="num">
                                      <p:cBhvr>
                                        <p:cTn id="4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4.2 Anti-Derivatives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endParaRPr lang="en-US" dirty="0"/>
              </a:p>
              <a:p>
                <a:r>
                  <a:rPr lang="en-US" dirty="0"/>
                  <a:t>Example: </a:t>
                </a:r>
                <a14:m>
                  <m:oMath xmlns:m="http://schemas.openxmlformats.org/officeDocument/2006/math">
                    <m:nary>
                      <m:naryPr>
                        <m:limLoc m:val="undOvr"/>
                        <m:subHide m:val="on"/>
                        <m:supHide m:val="on"/>
                        <m:ctrlPr>
                          <a:rPr lang="en-US" i="1">
                            <a:latin typeface="Cambria Math" panose="02040503050406030204" pitchFamily="18" charset="0"/>
                          </a:rPr>
                        </m:ctrlPr>
                      </m:naryPr>
                      <m:sub/>
                      <m:sup/>
                      <m:e>
                        <m:func>
                          <m:funcPr>
                            <m:ctrlPr>
                              <a:rPr lang="en-US" b="0" i="1" smtClean="0">
                                <a:latin typeface="Cambria Math" panose="02040503050406030204" pitchFamily="18" charset="0"/>
                              </a:rPr>
                            </m:ctrlPr>
                          </m:funcPr>
                          <m:fName>
                            <m:r>
                              <m:rPr>
                                <m:sty m:val="p"/>
                              </m:rPr>
                              <a:rPr lang="en-US" b="0" i="0" smtClean="0">
                                <a:latin typeface="Cambria Math"/>
                              </a:rPr>
                              <m:t>cos</m:t>
                            </m:r>
                          </m:fName>
                          <m:e>
                            <m:r>
                              <a:rPr lang="en-US" b="0" i="1" smtClean="0">
                                <a:latin typeface="Cambria Math"/>
                              </a:rPr>
                              <m:t>𝑥</m:t>
                            </m:r>
                          </m:e>
                        </m:func>
                        <m:r>
                          <a:rPr lang="en-US" i="1">
                            <a:latin typeface="Cambria Math"/>
                          </a:rPr>
                          <m:t> </m:t>
                        </m:r>
                        <m:r>
                          <a:rPr lang="en-US" i="1">
                            <a:latin typeface="Cambria Math"/>
                          </a:rPr>
                          <m:t>𝑑𝑥</m:t>
                        </m:r>
                      </m:e>
                    </m:nary>
                  </m:oMath>
                </a14:m>
                <a:endParaRPr lang="en-US" dirty="0"/>
              </a:p>
              <a:p>
                <a:r>
                  <a:rPr lang="en-US" dirty="0"/>
                  <a:t>Example: </a:t>
                </a:r>
                <a14:m>
                  <m:oMath xmlns:m="http://schemas.openxmlformats.org/officeDocument/2006/math">
                    <m:nary>
                      <m:naryPr>
                        <m:limLoc m:val="undOvr"/>
                        <m:subHide m:val="on"/>
                        <m:supHide m:val="on"/>
                        <m:ctrlPr>
                          <a:rPr lang="en-US" i="1">
                            <a:latin typeface="Cambria Math" panose="02040503050406030204" pitchFamily="18" charset="0"/>
                          </a:rPr>
                        </m:ctrlPr>
                      </m:naryPr>
                      <m:sub/>
                      <m:sup/>
                      <m:e>
                        <m:d>
                          <m:dPr>
                            <m:ctrlPr>
                              <a:rPr lang="en-US" i="1" smtClean="0">
                                <a:latin typeface="Cambria Math" panose="02040503050406030204" pitchFamily="18" charset="0"/>
                              </a:rPr>
                            </m:ctrlPr>
                          </m:dPr>
                          <m:e>
                            <m:r>
                              <a:rPr lang="en-US" b="0" i="1" smtClean="0">
                                <a:latin typeface="Cambria Math"/>
                              </a:rPr>
                              <m:t>𝑥</m:t>
                            </m:r>
                            <m:r>
                              <a:rPr lang="en-US" b="0" i="1" smtClean="0">
                                <a:latin typeface="Cambria Math"/>
                              </a:rPr>
                              <m:t>− </m:t>
                            </m:r>
                            <m:sSup>
                              <m:sSupPr>
                                <m:ctrlPr>
                                  <a:rPr lang="en-US" b="0" i="1" smtClean="0">
                                    <a:latin typeface="Cambria Math" panose="02040503050406030204" pitchFamily="18" charset="0"/>
                                  </a:rPr>
                                </m:ctrlPr>
                              </m:sSupPr>
                              <m:e>
                                <m:r>
                                  <a:rPr lang="en-US" b="0" i="1" smtClean="0">
                                    <a:latin typeface="Cambria Math"/>
                                  </a:rPr>
                                  <m:t>𝑐𝑠𝑐</m:t>
                                </m:r>
                              </m:e>
                              <m:sup>
                                <m:r>
                                  <a:rPr lang="en-US" b="0" i="1" smtClean="0">
                                    <a:latin typeface="Cambria Math"/>
                                  </a:rPr>
                                  <m:t>2</m:t>
                                </m:r>
                              </m:sup>
                            </m:sSup>
                            <m:r>
                              <a:rPr lang="en-US" b="0" i="1" smtClean="0">
                                <a:latin typeface="Cambria Math"/>
                              </a:rPr>
                              <m:t>𝑥</m:t>
                            </m:r>
                          </m:e>
                        </m:d>
                        <m:r>
                          <a:rPr lang="en-US" i="1">
                            <a:latin typeface="Cambria Math"/>
                          </a:rPr>
                          <m:t> </m:t>
                        </m:r>
                        <m:r>
                          <a:rPr lang="en-US" i="1">
                            <a:latin typeface="Cambria Math"/>
                          </a:rPr>
                          <m:t>𝑑𝑥</m:t>
                        </m:r>
                      </m:e>
                    </m:nary>
                  </m:oMath>
                </a14:m>
                <a:endParaRPr lang="en-US" dirty="0" smtClean="0"/>
              </a:p>
              <a:p>
                <a:r>
                  <a:rPr lang="en-US" dirty="0"/>
                  <a:t>Example: </a:t>
                </a:r>
                <a14:m>
                  <m:oMath xmlns:m="http://schemas.openxmlformats.org/officeDocument/2006/math">
                    <m:nary>
                      <m:naryPr>
                        <m:limLoc m:val="undOvr"/>
                        <m:subHide m:val="on"/>
                        <m:supHide m:val="on"/>
                        <m:ctrlPr>
                          <a:rPr lang="en-US" i="1">
                            <a:latin typeface="Cambria Math" panose="02040503050406030204" pitchFamily="18" charset="0"/>
                          </a:rPr>
                        </m:ctrlPr>
                      </m:naryPr>
                      <m:sub/>
                      <m:sup/>
                      <m:e>
                        <m:f>
                          <m:fPr>
                            <m:ctrlPr>
                              <a:rPr lang="en-US" i="1" smtClean="0">
                                <a:latin typeface="Cambria Math" panose="02040503050406030204" pitchFamily="18" charset="0"/>
                              </a:rPr>
                            </m:ctrlPr>
                          </m:fPr>
                          <m:num>
                            <m:r>
                              <a:rPr lang="en-US" b="0" i="1" smtClean="0">
                                <a:latin typeface="Cambria Math"/>
                              </a:rPr>
                              <m:t>1</m:t>
                            </m:r>
                          </m:num>
                          <m:den>
                            <m:r>
                              <a:rPr lang="en-US" b="0" i="1" smtClean="0">
                                <a:latin typeface="Cambria Math"/>
                              </a:rPr>
                              <m:t>𝑥</m:t>
                            </m:r>
                          </m:den>
                        </m:f>
                        <m:r>
                          <a:rPr lang="en-US" i="1">
                            <a:latin typeface="Cambria Math"/>
                          </a:rPr>
                          <m:t> </m:t>
                        </m:r>
                        <m:r>
                          <a:rPr lang="en-US" i="1">
                            <a:latin typeface="Cambria Math"/>
                          </a:rPr>
                          <m:t>𝑑𝑥</m:t>
                        </m:r>
                      </m:e>
                    </m:nary>
                  </m:oMath>
                </a14:m>
                <a:endParaRPr lang="en-US" dirty="0"/>
              </a:p>
              <a:p>
                <a:r>
                  <a:rPr lang="en-US" dirty="0"/>
                  <a:t>Example: </a:t>
                </a:r>
                <a14:m>
                  <m:oMath xmlns:m="http://schemas.openxmlformats.org/officeDocument/2006/math">
                    <m:nary>
                      <m:naryPr>
                        <m:limLoc m:val="undOvr"/>
                        <m:subHide m:val="on"/>
                        <m:supHide m:val="on"/>
                        <m:ctrlPr>
                          <a:rPr lang="en-US" i="1">
                            <a:latin typeface="Cambria Math" panose="02040503050406030204" pitchFamily="18" charset="0"/>
                          </a:rPr>
                        </m:ctrlPr>
                      </m:naryPr>
                      <m:sub/>
                      <m:sup/>
                      <m:e>
                        <m:f>
                          <m:fPr>
                            <m:ctrlPr>
                              <a:rPr lang="en-US" i="1" smtClean="0">
                                <a:latin typeface="Cambria Math" panose="02040503050406030204" pitchFamily="18" charset="0"/>
                              </a:rPr>
                            </m:ctrlPr>
                          </m:fPr>
                          <m:num>
                            <m:r>
                              <a:rPr lang="en-US" b="0" i="1" smtClean="0">
                                <a:latin typeface="Cambria Math"/>
                              </a:rPr>
                              <m:t>1</m:t>
                            </m:r>
                          </m:num>
                          <m:den>
                            <m:r>
                              <a:rPr lang="en-US" b="0" i="1" smtClean="0">
                                <a:latin typeface="Cambria Math"/>
                              </a:rPr>
                              <m:t>1+ </m:t>
                            </m:r>
                            <m:sSup>
                              <m:sSupPr>
                                <m:ctrlPr>
                                  <a:rPr lang="en-US" b="0" i="1" smtClean="0">
                                    <a:latin typeface="Cambria Math" panose="02040503050406030204" pitchFamily="18" charset="0"/>
                                  </a:rPr>
                                </m:ctrlPr>
                              </m:sSupPr>
                              <m:e>
                                <m:r>
                                  <a:rPr lang="en-US" b="0" i="1" smtClean="0">
                                    <a:latin typeface="Cambria Math"/>
                                  </a:rPr>
                                  <m:t>𝑥</m:t>
                                </m:r>
                              </m:e>
                              <m:sup>
                                <m:r>
                                  <a:rPr lang="en-US" b="0" i="1" smtClean="0">
                                    <a:latin typeface="Cambria Math"/>
                                  </a:rPr>
                                  <m:t>2</m:t>
                                </m:r>
                              </m:sup>
                            </m:sSup>
                          </m:den>
                        </m:f>
                        <m:r>
                          <a:rPr lang="en-US" i="1">
                            <a:latin typeface="Cambria Math"/>
                          </a:rPr>
                          <m:t> </m:t>
                        </m:r>
                        <m:r>
                          <a:rPr lang="en-US" i="1">
                            <a:latin typeface="Cambria Math"/>
                          </a:rPr>
                          <m:t>𝑑𝑥</m:t>
                        </m:r>
                      </m:e>
                    </m:nary>
                  </m:oMath>
                </a14:m>
                <a:endParaRPr lang="en-US" dirty="0" smtClean="0"/>
              </a:p>
              <a:p>
                <a:pPr marL="0" indent="0">
                  <a:buNone/>
                </a:pPr>
                <a:endParaRPr lang="en-US" dirty="0" smtClean="0"/>
              </a:p>
              <a:p>
                <a:r>
                  <a:rPr lang="en-US" dirty="0" smtClean="0"/>
                  <a:t>Assignment: pg. 282 (7-46) &amp; pg. 203 (29-38, 43, 44, 55)</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14"/>
                </a:stretch>
              </a:blipFill>
            </p:spPr>
            <p:txBody>
              <a:bodyPr/>
              <a:lstStyle/>
              <a:p>
                <a:r>
                  <a:rPr lang="en-US">
                    <a:noFill/>
                  </a:rPr>
                  <a:t> </a:t>
                </a:r>
              </a:p>
            </p:txBody>
          </p:sp>
        </mc:Fallback>
      </mc:AlternateContent>
    </p:spTree>
    <p:extLst>
      <p:ext uri="{BB962C8B-B14F-4D97-AF65-F5344CB8AC3E}">
        <p14:creationId xmlns:p14="http://schemas.microsoft.com/office/powerpoint/2010/main" val="2670533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anim calcmode="lin" valueType="num">
                                      <p:cBhvr>
                                        <p:cTn id="3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308581"/>
            <a:ext cx="7440821" cy="1468800"/>
          </a:xfrm>
        </p:spPr>
        <p:txBody>
          <a:bodyPr/>
          <a:lstStyle/>
          <a:p>
            <a:r>
              <a:rPr lang="en-US" dirty="0" smtClean="0"/>
              <a:t>Properties of Integrals and the Fundamental Theorem of Calculus</a:t>
            </a:r>
            <a:endParaRPr lang="en-US" dirty="0"/>
          </a:p>
        </p:txBody>
      </p:sp>
      <p:sp>
        <p:nvSpPr>
          <p:cNvPr id="3" name="Text Placeholder 2"/>
          <p:cNvSpPr>
            <a:spLocks noGrp="1"/>
          </p:cNvSpPr>
          <p:nvPr>
            <p:ph type="body" idx="1"/>
          </p:nvPr>
        </p:nvSpPr>
        <p:spPr/>
        <p:txBody>
          <a:bodyPr/>
          <a:lstStyle/>
          <a:p>
            <a:r>
              <a:rPr lang="en-US" dirty="0" smtClean="0"/>
              <a:t>5.3 (part 1)</a:t>
            </a:r>
            <a:endParaRPr lang="en-US" dirty="0"/>
          </a:p>
        </p:txBody>
      </p:sp>
    </p:spTree>
    <p:extLst>
      <p:ext uri="{BB962C8B-B14F-4D97-AF65-F5344CB8AC3E}">
        <p14:creationId xmlns:p14="http://schemas.microsoft.com/office/powerpoint/2010/main" val="15463387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5.3 Properties of Integrals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85000" lnSpcReduction="20000"/>
              </a:bodyPr>
              <a:lstStyle/>
              <a:p>
                <a:r>
                  <a:rPr lang="en-US" sz="2800" dirty="0" smtClean="0"/>
                  <a:t>Properties of Definite Integrals (5 of 7 found on pg. 285)</a:t>
                </a:r>
              </a:p>
              <a:p>
                <a:pPr lvl="1"/>
                <a14:m>
                  <m:oMath xmlns:m="http://schemas.openxmlformats.org/officeDocument/2006/math">
                    <m:nary>
                      <m:naryPr>
                        <m:limLoc m:val="undOvr"/>
                        <m:ctrlPr>
                          <a:rPr lang="en-US" sz="2800" i="1" smtClean="0">
                            <a:latin typeface="Cambria Math" panose="02040503050406030204" pitchFamily="18" charset="0"/>
                          </a:rPr>
                        </m:ctrlPr>
                      </m:naryPr>
                      <m:sub>
                        <m:r>
                          <m:rPr>
                            <m:brk m:alnAt="24"/>
                          </m:rPr>
                          <a:rPr lang="en-US" sz="2800" b="0" i="1" smtClean="0">
                            <a:latin typeface="Cambria Math"/>
                          </a:rPr>
                          <m:t>𝑎</m:t>
                        </m:r>
                      </m:sub>
                      <m:sup>
                        <m:r>
                          <a:rPr lang="en-US" sz="2800" b="0" i="1" smtClean="0">
                            <a:latin typeface="Cambria Math"/>
                          </a:rPr>
                          <m:t>𝑏</m:t>
                        </m:r>
                      </m:sup>
                      <m:e>
                        <m:r>
                          <a:rPr lang="en-US" sz="2800" b="0" i="1" smtClean="0">
                            <a:latin typeface="Cambria Math"/>
                          </a:rPr>
                          <m:t>𝑓</m:t>
                        </m:r>
                        <m:d>
                          <m:dPr>
                            <m:ctrlPr>
                              <a:rPr lang="en-US" sz="2800" b="0" i="1" smtClean="0">
                                <a:latin typeface="Cambria Math" panose="02040503050406030204" pitchFamily="18" charset="0"/>
                              </a:rPr>
                            </m:ctrlPr>
                          </m:dPr>
                          <m:e>
                            <m:r>
                              <a:rPr lang="en-US" sz="2800" b="0" i="1" smtClean="0">
                                <a:latin typeface="Cambria Math"/>
                              </a:rPr>
                              <m:t>𝑥</m:t>
                            </m:r>
                          </m:e>
                        </m:d>
                        <m:r>
                          <a:rPr lang="en-US" sz="2800" b="0" i="1" smtClean="0">
                            <a:latin typeface="Cambria Math"/>
                          </a:rPr>
                          <m:t>𝑑𝑥</m:t>
                        </m:r>
                        <m:r>
                          <a:rPr lang="en-US" sz="2800" b="0" i="1" smtClean="0">
                            <a:latin typeface="Cambria Math"/>
                          </a:rPr>
                          <m:t>=−</m:t>
                        </m:r>
                        <m:nary>
                          <m:naryPr>
                            <m:limLoc m:val="undOvr"/>
                            <m:ctrlPr>
                              <a:rPr lang="en-US" sz="2800" i="1" smtClean="0">
                                <a:latin typeface="Cambria Math" panose="02040503050406030204" pitchFamily="18" charset="0"/>
                              </a:rPr>
                            </m:ctrlPr>
                          </m:naryPr>
                          <m:sub>
                            <m:r>
                              <m:rPr>
                                <m:brk/>
                              </m:rPr>
                              <a:rPr lang="en-US" sz="2800" b="0" i="1" smtClean="0">
                                <a:latin typeface="Cambria Math"/>
                              </a:rPr>
                              <m:t>𝑏</m:t>
                            </m:r>
                          </m:sub>
                          <m:sup>
                            <m:r>
                              <a:rPr lang="en-US" sz="2800" b="0" i="1" smtClean="0">
                                <a:latin typeface="Cambria Math"/>
                              </a:rPr>
                              <m:t>𝑎</m:t>
                            </m:r>
                          </m:sup>
                          <m:e>
                            <m:r>
                              <a:rPr lang="en-US" sz="2800" i="1">
                                <a:latin typeface="Cambria Math"/>
                              </a:rPr>
                              <m:t>𝑓</m:t>
                            </m:r>
                            <m:d>
                              <m:dPr>
                                <m:ctrlPr>
                                  <a:rPr lang="en-US" sz="2800" i="1">
                                    <a:latin typeface="Cambria Math" panose="02040503050406030204" pitchFamily="18" charset="0"/>
                                  </a:rPr>
                                </m:ctrlPr>
                              </m:dPr>
                              <m:e>
                                <m:r>
                                  <a:rPr lang="en-US" sz="2800" i="1">
                                    <a:latin typeface="Cambria Math"/>
                                  </a:rPr>
                                  <m:t>𝑥</m:t>
                                </m:r>
                              </m:e>
                            </m:d>
                            <m:r>
                              <a:rPr lang="en-US" sz="2800" i="1">
                                <a:latin typeface="Cambria Math"/>
                              </a:rPr>
                              <m:t>𝑑𝑥</m:t>
                            </m:r>
                          </m:e>
                        </m:nary>
                      </m:e>
                    </m:nary>
                  </m:oMath>
                </a14:m>
                <a:endParaRPr lang="en-US" sz="2800" dirty="0" smtClean="0"/>
              </a:p>
              <a:p>
                <a:pPr lvl="1"/>
                <a14:m>
                  <m:oMath xmlns:m="http://schemas.openxmlformats.org/officeDocument/2006/math">
                    <m:nary>
                      <m:naryPr>
                        <m:limLoc m:val="undOvr"/>
                        <m:ctrlPr>
                          <a:rPr lang="en-US" sz="2800" i="1">
                            <a:latin typeface="Cambria Math" panose="02040503050406030204" pitchFamily="18" charset="0"/>
                          </a:rPr>
                        </m:ctrlPr>
                      </m:naryPr>
                      <m:sub>
                        <m:r>
                          <m:rPr>
                            <m:brk m:alnAt="24"/>
                          </m:rPr>
                          <a:rPr lang="en-US" sz="2800" i="1">
                            <a:latin typeface="Cambria Math"/>
                          </a:rPr>
                          <m:t>𝑎</m:t>
                        </m:r>
                      </m:sub>
                      <m:sup>
                        <m:r>
                          <a:rPr lang="en-US" sz="2800" b="0" i="1" smtClean="0">
                            <a:latin typeface="Cambria Math"/>
                          </a:rPr>
                          <m:t>𝑎</m:t>
                        </m:r>
                      </m:sup>
                      <m:e>
                        <m:r>
                          <a:rPr lang="en-US" sz="2800" i="1">
                            <a:latin typeface="Cambria Math"/>
                          </a:rPr>
                          <m:t>𝑓</m:t>
                        </m:r>
                        <m:d>
                          <m:dPr>
                            <m:ctrlPr>
                              <a:rPr lang="en-US" sz="2800" i="1">
                                <a:latin typeface="Cambria Math" panose="02040503050406030204" pitchFamily="18" charset="0"/>
                              </a:rPr>
                            </m:ctrlPr>
                          </m:dPr>
                          <m:e>
                            <m:r>
                              <a:rPr lang="en-US" sz="2800" i="1">
                                <a:latin typeface="Cambria Math"/>
                              </a:rPr>
                              <m:t>𝑥</m:t>
                            </m:r>
                          </m:e>
                        </m:d>
                        <m:r>
                          <a:rPr lang="en-US" sz="2800" i="1">
                            <a:latin typeface="Cambria Math"/>
                          </a:rPr>
                          <m:t>𝑑𝑥</m:t>
                        </m:r>
                        <m:r>
                          <a:rPr lang="en-US" sz="2800" b="0" i="1" smtClean="0">
                            <a:latin typeface="Cambria Math"/>
                          </a:rPr>
                          <m:t>=0</m:t>
                        </m:r>
                      </m:e>
                    </m:nary>
                  </m:oMath>
                </a14:m>
                <a:endParaRPr lang="en-US" sz="2800" dirty="0" smtClean="0"/>
              </a:p>
              <a:p>
                <a:pPr lvl="1"/>
                <a14:m>
                  <m:oMath xmlns:m="http://schemas.openxmlformats.org/officeDocument/2006/math">
                    <m:nary>
                      <m:naryPr>
                        <m:limLoc m:val="undOvr"/>
                        <m:ctrlPr>
                          <a:rPr lang="en-US" sz="2800" i="1">
                            <a:latin typeface="Cambria Math" panose="02040503050406030204" pitchFamily="18" charset="0"/>
                          </a:rPr>
                        </m:ctrlPr>
                      </m:naryPr>
                      <m:sub>
                        <m:r>
                          <m:rPr>
                            <m:brk m:alnAt="24"/>
                          </m:rPr>
                          <a:rPr lang="en-US" sz="2800" i="1">
                            <a:latin typeface="Cambria Math"/>
                          </a:rPr>
                          <m:t>𝑎</m:t>
                        </m:r>
                      </m:sub>
                      <m:sup>
                        <m:r>
                          <a:rPr lang="en-US" sz="2800" i="1">
                            <a:latin typeface="Cambria Math"/>
                          </a:rPr>
                          <m:t>𝑏</m:t>
                        </m:r>
                      </m:sup>
                      <m:e>
                        <m:r>
                          <a:rPr lang="en-US" sz="2800" b="0" i="1" smtClean="0">
                            <a:latin typeface="Cambria Math"/>
                          </a:rPr>
                          <m:t>𝑘</m:t>
                        </m:r>
                        <m:r>
                          <a:rPr lang="en-US" sz="2800" i="1">
                            <a:latin typeface="Cambria Math"/>
                          </a:rPr>
                          <m:t>𝑓</m:t>
                        </m:r>
                        <m:d>
                          <m:dPr>
                            <m:ctrlPr>
                              <a:rPr lang="en-US" sz="2800" i="1">
                                <a:latin typeface="Cambria Math" panose="02040503050406030204" pitchFamily="18" charset="0"/>
                              </a:rPr>
                            </m:ctrlPr>
                          </m:dPr>
                          <m:e>
                            <m:r>
                              <a:rPr lang="en-US" sz="2800" i="1">
                                <a:latin typeface="Cambria Math"/>
                              </a:rPr>
                              <m:t>𝑥</m:t>
                            </m:r>
                          </m:e>
                        </m:d>
                        <m:r>
                          <a:rPr lang="en-US" sz="2800" i="1">
                            <a:latin typeface="Cambria Math"/>
                          </a:rPr>
                          <m:t>𝑑𝑥</m:t>
                        </m:r>
                        <m:r>
                          <a:rPr lang="en-US" sz="2800" i="1">
                            <a:latin typeface="Cambria Math"/>
                          </a:rPr>
                          <m:t>=</m:t>
                        </m:r>
                        <m:r>
                          <a:rPr lang="en-US" sz="2800" b="0" i="1" smtClean="0">
                            <a:latin typeface="Cambria Math"/>
                          </a:rPr>
                          <m:t>𝑘</m:t>
                        </m:r>
                        <m:nary>
                          <m:naryPr>
                            <m:limLoc m:val="undOvr"/>
                            <m:ctrlPr>
                              <a:rPr lang="en-US" sz="2800" i="1">
                                <a:latin typeface="Cambria Math" panose="02040503050406030204" pitchFamily="18" charset="0"/>
                              </a:rPr>
                            </m:ctrlPr>
                          </m:naryPr>
                          <m:sub>
                            <m:r>
                              <m:rPr>
                                <m:brk m:alnAt="24"/>
                              </m:rPr>
                              <a:rPr lang="en-US" sz="2800" i="1">
                                <a:latin typeface="Cambria Math"/>
                              </a:rPr>
                              <m:t>𝑎</m:t>
                            </m:r>
                          </m:sub>
                          <m:sup>
                            <m:r>
                              <a:rPr lang="en-US" sz="2800" i="1">
                                <a:latin typeface="Cambria Math"/>
                              </a:rPr>
                              <m:t>𝑏</m:t>
                            </m:r>
                          </m:sup>
                          <m:e>
                            <m:r>
                              <a:rPr lang="en-US" sz="2800" i="1">
                                <a:latin typeface="Cambria Math"/>
                              </a:rPr>
                              <m:t>𝑓</m:t>
                            </m:r>
                            <m:d>
                              <m:dPr>
                                <m:ctrlPr>
                                  <a:rPr lang="en-US" sz="2800" i="1">
                                    <a:latin typeface="Cambria Math" panose="02040503050406030204" pitchFamily="18" charset="0"/>
                                  </a:rPr>
                                </m:ctrlPr>
                              </m:dPr>
                              <m:e>
                                <m:r>
                                  <a:rPr lang="en-US" sz="2800" i="1">
                                    <a:latin typeface="Cambria Math"/>
                                  </a:rPr>
                                  <m:t>𝑥</m:t>
                                </m:r>
                              </m:e>
                            </m:d>
                            <m:r>
                              <a:rPr lang="en-US" sz="2800" i="1">
                                <a:latin typeface="Cambria Math"/>
                              </a:rPr>
                              <m:t>𝑑𝑥</m:t>
                            </m:r>
                          </m:e>
                        </m:nary>
                      </m:e>
                    </m:nary>
                  </m:oMath>
                </a14:m>
                <a:endParaRPr lang="en-US" sz="2800" dirty="0" smtClean="0"/>
              </a:p>
              <a:p>
                <a:pPr lvl="1"/>
                <a14:m>
                  <m:oMath xmlns:m="http://schemas.openxmlformats.org/officeDocument/2006/math">
                    <m:nary>
                      <m:naryPr>
                        <m:limLoc m:val="undOvr"/>
                        <m:ctrlPr>
                          <a:rPr lang="en-US" sz="2800" i="1">
                            <a:latin typeface="Cambria Math" panose="02040503050406030204" pitchFamily="18" charset="0"/>
                          </a:rPr>
                        </m:ctrlPr>
                      </m:naryPr>
                      <m:sub>
                        <m:r>
                          <m:rPr>
                            <m:brk m:alnAt="24"/>
                          </m:rPr>
                          <a:rPr lang="en-US" sz="2800" i="1">
                            <a:latin typeface="Cambria Math"/>
                          </a:rPr>
                          <m:t>𝑎</m:t>
                        </m:r>
                      </m:sub>
                      <m:sup>
                        <m:r>
                          <a:rPr lang="en-US" sz="2800" i="1">
                            <a:latin typeface="Cambria Math"/>
                          </a:rPr>
                          <m:t>𝑏</m:t>
                        </m:r>
                      </m:sup>
                      <m:e>
                        <m:r>
                          <a:rPr lang="en-US" sz="2800" b="0" i="1" smtClean="0">
                            <a:latin typeface="Cambria Math"/>
                          </a:rPr>
                          <m:t>(</m:t>
                        </m:r>
                        <m:r>
                          <a:rPr lang="en-US" sz="2800" i="1">
                            <a:latin typeface="Cambria Math"/>
                          </a:rPr>
                          <m:t>𝑓</m:t>
                        </m:r>
                        <m:d>
                          <m:dPr>
                            <m:ctrlPr>
                              <a:rPr lang="en-US" sz="2800" i="1">
                                <a:latin typeface="Cambria Math" panose="02040503050406030204" pitchFamily="18" charset="0"/>
                              </a:rPr>
                            </m:ctrlPr>
                          </m:dPr>
                          <m:e>
                            <m:r>
                              <a:rPr lang="en-US" sz="2800" i="1">
                                <a:latin typeface="Cambria Math"/>
                              </a:rPr>
                              <m:t>𝑥</m:t>
                            </m:r>
                          </m:e>
                        </m:d>
                        <m:r>
                          <a:rPr lang="en-US" sz="2800" b="0" i="1" smtClean="0">
                            <a:latin typeface="Cambria Math"/>
                          </a:rPr>
                          <m:t>+</m:t>
                        </m:r>
                        <m:r>
                          <a:rPr lang="en-US" sz="2800" b="0" i="1" smtClean="0">
                            <a:latin typeface="Cambria Math"/>
                          </a:rPr>
                          <m:t>𝑔</m:t>
                        </m:r>
                        <m:d>
                          <m:dPr>
                            <m:ctrlPr>
                              <a:rPr lang="en-US" sz="2800" b="0" i="1" smtClean="0">
                                <a:latin typeface="Cambria Math" panose="02040503050406030204" pitchFamily="18" charset="0"/>
                              </a:rPr>
                            </m:ctrlPr>
                          </m:dPr>
                          <m:e>
                            <m:r>
                              <a:rPr lang="en-US" sz="2800" b="0" i="1" smtClean="0">
                                <a:latin typeface="Cambria Math"/>
                              </a:rPr>
                              <m:t>𝑥</m:t>
                            </m:r>
                          </m:e>
                        </m:d>
                        <m:r>
                          <a:rPr lang="en-US" sz="2800" b="0" i="1" smtClean="0">
                            <a:latin typeface="Cambria Math"/>
                          </a:rPr>
                          <m:t>)</m:t>
                        </m:r>
                        <m:r>
                          <a:rPr lang="en-US" sz="2800" i="1">
                            <a:latin typeface="Cambria Math"/>
                          </a:rPr>
                          <m:t>𝑑𝑥</m:t>
                        </m:r>
                        <m:r>
                          <a:rPr lang="en-US" sz="2800" i="1">
                            <a:latin typeface="Cambria Math"/>
                          </a:rPr>
                          <m:t>=</m:t>
                        </m:r>
                        <m:nary>
                          <m:naryPr>
                            <m:limLoc m:val="undOvr"/>
                            <m:ctrlPr>
                              <a:rPr lang="en-US" sz="2800" i="1">
                                <a:latin typeface="Cambria Math" panose="02040503050406030204" pitchFamily="18" charset="0"/>
                              </a:rPr>
                            </m:ctrlPr>
                          </m:naryPr>
                          <m:sub>
                            <m:r>
                              <m:rPr>
                                <m:brk m:alnAt="24"/>
                              </m:rPr>
                              <a:rPr lang="en-US" sz="2800" i="1">
                                <a:latin typeface="Cambria Math"/>
                              </a:rPr>
                              <m:t>𝑎</m:t>
                            </m:r>
                          </m:sub>
                          <m:sup>
                            <m:r>
                              <a:rPr lang="en-US" sz="2800" i="1">
                                <a:latin typeface="Cambria Math"/>
                              </a:rPr>
                              <m:t>𝑏</m:t>
                            </m:r>
                          </m:sup>
                          <m:e>
                            <m:r>
                              <a:rPr lang="en-US" sz="2800" i="1">
                                <a:latin typeface="Cambria Math"/>
                              </a:rPr>
                              <m:t>𝑓</m:t>
                            </m:r>
                            <m:d>
                              <m:dPr>
                                <m:ctrlPr>
                                  <a:rPr lang="en-US" sz="2800" i="1">
                                    <a:latin typeface="Cambria Math" panose="02040503050406030204" pitchFamily="18" charset="0"/>
                                  </a:rPr>
                                </m:ctrlPr>
                              </m:dPr>
                              <m:e>
                                <m:r>
                                  <a:rPr lang="en-US" sz="2800" i="1">
                                    <a:latin typeface="Cambria Math"/>
                                  </a:rPr>
                                  <m:t>𝑥</m:t>
                                </m:r>
                              </m:e>
                            </m:d>
                            <m:r>
                              <a:rPr lang="en-US" sz="2800" i="1">
                                <a:latin typeface="Cambria Math"/>
                              </a:rPr>
                              <m:t>𝑑𝑥</m:t>
                            </m:r>
                            <m:r>
                              <a:rPr lang="en-US" sz="2800" b="0" i="1" smtClean="0">
                                <a:latin typeface="Cambria Math"/>
                              </a:rPr>
                              <m:t>+</m:t>
                            </m:r>
                            <m:nary>
                              <m:naryPr>
                                <m:limLoc m:val="undOvr"/>
                                <m:ctrlPr>
                                  <a:rPr lang="en-US" sz="2800" i="1">
                                    <a:latin typeface="Cambria Math" panose="02040503050406030204" pitchFamily="18" charset="0"/>
                                  </a:rPr>
                                </m:ctrlPr>
                              </m:naryPr>
                              <m:sub>
                                <m:r>
                                  <m:rPr>
                                    <m:brk m:alnAt="24"/>
                                  </m:rPr>
                                  <a:rPr lang="en-US" sz="2800" i="1">
                                    <a:latin typeface="Cambria Math"/>
                                  </a:rPr>
                                  <m:t>𝑎</m:t>
                                </m:r>
                              </m:sub>
                              <m:sup>
                                <m:r>
                                  <a:rPr lang="en-US" sz="2800" i="1">
                                    <a:latin typeface="Cambria Math"/>
                                  </a:rPr>
                                  <m:t>𝑏</m:t>
                                </m:r>
                              </m:sup>
                              <m:e>
                                <m:r>
                                  <a:rPr lang="en-US" sz="2800" b="0" i="1" smtClean="0">
                                    <a:latin typeface="Cambria Math"/>
                                  </a:rPr>
                                  <m:t>𝑔</m:t>
                                </m:r>
                                <m:d>
                                  <m:dPr>
                                    <m:ctrlPr>
                                      <a:rPr lang="en-US" sz="2800" i="1">
                                        <a:latin typeface="Cambria Math" panose="02040503050406030204" pitchFamily="18" charset="0"/>
                                      </a:rPr>
                                    </m:ctrlPr>
                                  </m:dPr>
                                  <m:e>
                                    <m:r>
                                      <a:rPr lang="en-US" sz="2800" i="1">
                                        <a:latin typeface="Cambria Math"/>
                                      </a:rPr>
                                      <m:t>𝑥</m:t>
                                    </m:r>
                                  </m:e>
                                </m:d>
                                <m:r>
                                  <a:rPr lang="en-US" sz="2800" i="1">
                                    <a:latin typeface="Cambria Math"/>
                                  </a:rPr>
                                  <m:t>𝑑𝑥</m:t>
                                </m:r>
                                <m:r>
                                  <a:rPr lang="en-US" sz="2800" i="1">
                                    <a:latin typeface="Cambria Math"/>
                                  </a:rPr>
                                  <m:t> </m:t>
                                </m:r>
                              </m:e>
                            </m:nary>
                          </m:e>
                        </m:nary>
                      </m:e>
                    </m:nary>
                  </m:oMath>
                </a14:m>
                <a:endParaRPr lang="en-US" sz="2800" dirty="0" smtClean="0"/>
              </a:p>
              <a:p>
                <a:pPr lvl="1"/>
                <a14:m>
                  <m:oMath xmlns:m="http://schemas.openxmlformats.org/officeDocument/2006/math">
                    <m:nary>
                      <m:naryPr>
                        <m:limLoc m:val="undOvr"/>
                        <m:ctrlPr>
                          <a:rPr lang="en-US" sz="2800" i="1">
                            <a:latin typeface="Cambria Math" panose="02040503050406030204" pitchFamily="18" charset="0"/>
                          </a:rPr>
                        </m:ctrlPr>
                      </m:naryPr>
                      <m:sub>
                        <m:r>
                          <m:rPr>
                            <m:brk m:alnAt="24"/>
                          </m:rPr>
                          <a:rPr lang="en-US" sz="2800" i="1">
                            <a:latin typeface="Cambria Math"/>
                          </a:rPr>
                          <m:t>𝑎</m:t>
                        </m:r>
                      </m:sub>
                      <m:sup>
                        <m:r>
                          <a:rPr lang="en-US" sz="2800" i="1">
                            <a:latin typeface="Cambria Math"/>
                          </a:rPr>
                          <m:t>𝑏</m:t>
                        </m:r>
                      </m:sup>
                      <m:e>
                        <m:r>
                          <a:rPr lang="en-US" sz="2800" i="1">
                            <a:latin typeface="Cambria Math"/>
                          </a:rPr>
                          <m:t>𝑓</m:t>
                        </m:r>
                        <m:d>
                          <m:dPr>
                            <m:ctrlPr>
                              <a:rPr lang="en-US" sz="2800" i="1">
                                <a:latin typeface="Cambria Math" panose="02040503050406030204" pitchFamily="18" charset="0"/>
                              </a:rPr>
                            </m:ctrlPr>
                          </m:dPr>
                          <m:e>
                            <m:r>
                              <a:rPr lang="en-US" sz="2800" i="1">
                                <a:latin typeface="Cambria Math"/>
                              </a:rPr>
                              <m:t>𝑥</m:t>
                            </m:r>
                          </m:e>
                        </m:d>
                        <m:r>
                          <a:rPr lang="en-US" sz="2800" i="1">
                            <a:latin typeface="Cambria Math"/>
                          </a:rPr>
                          <m:t>𝑑𝑥</m:t>
                        </m:r>
                        <m:r>
                          <a:rPr lang="en-US" sz="2800" i="1">
                            <a:latin typeface="Cambria Math"/>
                          </a:rPr>
                          <m:t>=</m:t>
                        </m:r>
                        <m:nary>
                          <m:naryPr>
                            <m:limLoc m:val="undOvr"/>
                            <m:ctrlPr>
                              <a:rPr lang="en-US" sz="2800" i="1">
                                <a:latin typeface="Cambria Math" panose="02040503050406030204" pitchFamily="18" charset="0"/>
                              </a:rPr>
                            </m:ctrlPr>
                          </m:naryPr>
                          <m:sub>
                            <m:r>
                              <m:rPr>
                                <m:brk m:alnAt="24"/>
                              </m:rPr>
                              <a:rPr lang="en-US" sz="2800" i="1">
                                <a:latin typeface="Cambria Math"/>
                              </a:rPr>
                              <m:t>𝑎</m:t>
                            </m:r>
                          </m:sub>
                          <m:sup>
                            <m:r>
                              <a:rPr lang="en-US" sz="2800" b="0" i="1" smtClean="0">
                                <a:latin typeface="Cambria Math"/>
                              </a:rPr>
                              <m:t>𝑐</m:t>
                            </m:r>
                          </m:sup>
                          <m:e>
                            <m:r>
                              <a:rPr lang="en-US" sz="2800" i="1">
                                <a:latin typeface="Cambria Math"/>
                              </a:rPr>
                              <m:t>𝑓</m:t>
                            </m:r>
                            <m:d>
                              <m:dPr>
                                <m:ctrlPr>
                                  <a:rPr lang="en-US" sz="2800" i="1">
                                    <a:latin typeface="Cambria Math" panose="02040503050406030204" pitchFamily="18" charset="0"/>
                                  </a:rPr>
                                </m:ctrlPr>
                              </m:dPr>
                              <m:e>
                                <m:r>
                                  <a:rPr lang="en-US" sz="2800" i="1">
                                    <a:latin typeface="Cambria Math"/>
                                  </a:rPr>
                                  <m:t>𝑥</m:t>
                                </m:r>
                              </m:e>
                            </m:d>
                            <m:r>
                              <a:rPr lang="en-US" sz="2800" i="1">
                                <a:latin typeface="Cambria Math"/>
                              </a:rPr>
                              <m:t>𝑑𝑥</m:t>
                            </m:r>
                            <m:r>
                              <a:rPr lang="en-US" sz="2800" i="1">
                                <a:latin typeface="Cambria Math"/>
                              </a:rPr>
                              <m:t>+</m:t>
                            </m:r>
                            <m:nary>
                              <m:naryPr>
                                <m:limLoc m:val="undOvr"/>
                                <m:ctrlPr>
                                  <a:rPr lang="en-US" sz="2800" i="1">
                                    <a:latin typeface="Cambria Math" panose="02040503050406030204" pitchFamily="18" charset="0"/>
                                  </a:rPr>
                                </m:ctrlPr>
                              </m:naryPr>
                              <m:sub>
                                <m:r>
                                  <m:rPr>
                                    <m:brk/>
                                  </m:rPr>
                                  <a:rPr lang="en-US" sz="2800" b="0" i="1" smtClean="0">
                                    <a:latin typeface="Cambria Math"/>
                                  </a:rPr>
                                  <m:t>𝑐</m:t>
                                </m:r>
                              </m:sub>
                              <m:sup>
                                <m:r>
                                  <a:rPr lang="en-US" sz="2800" i="1">
                                    <a:latin typeface="Cambria Math"/>
                                  </a:rPr>
                                  <m:t>𝑏</m:t>
                                </m:r>
                              </m:sup>
                              <m:e>
                                <m:r>
                                  <a:rPr lang="en-US" sz="2800" b="0" i="1" smtClean="0">
                                    <a:latin typeface="Cambria Math"/>
                                  </a:rPr>
                                  <m:t>𝑓</m:t>
                                </m:r>
                                <m:d>
                                  <m:dPr>
                                    <m:ctrlPr>
                                      <a:rPr lang="en-US" sz="2800" i="1">
                                        <a:latin typeface="Cambria Math" panose="02040503050406030204" pitchFamily="18" charset="0"/>
                                      </a:rPr>
                                    </m:ctrlPr>
                                  </m:dPr>
                                  <m:e>
                                    <m:r>
                                      <a:rPr lang="en-US" sz="2800" i="1">
                                        <a:latin typeface="Cambria Math"/>
                                      </a:rPr>
                                      <m:t>𝑥</m:t>
                                    </m:r>
                                  </m:e>
                                </m:d>
                                <m:r>
                                  <a:rPr lang="en-US" sz="2800" i="1">
                                    <a:latin typeface="Cambria Math"/>
                                  </a:rPr>
                                  <m:t>𝑑𝑥</m:t>
                                </m:r>
                                <m:r>
                                  <a:rPr lang="en-US" sz="2800" i="1">
                                    <a:latin typeface="Cambria Math"/>
                                  </a:rPr>
                                  <m:t> </m:t>
                                </m:r>
                              </m:e>
                            </m:nary>
                          </m:e>
                        </m:nary>
                      </m:e>
                    </m:nary>
                  </m:oMath>
                </a14:m>
                <a:endParaRPr lang="en-US" sz="2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027" t="-2707"/>
                </a:stretch>
              </a:blipFill>
            </p:spPr>
            <p:txBody>
              <a:bodyPr/>
              <a:lstStyle/>
              <a:p>
                <a:r>
                  <a:rPr lang="en-US">
                    <a:noFill/>
                  </a:rPr>
                  <a:t> </a:t>
                </a:r>
              </a:p>
            </p:txBody>
          </p:sp>
        </mc:Fallback>
      </mc:AlternateContent>
    </p:spTree>
    <p:extLst>
      <p:ext uri="{BB962C8B-B14F-4D97-AF65-F5344CB8AC3E}">
        <p14:creationId xmlns:p14="http://schemas.microsoft.com/office/powerpoint/2010/main" val="6371730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5.3 Properties of Integrals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sz="2400" dirty="0"/>
                  <a:t>Example: If </a:t>
                </a:r>
                <a14:m>
                  <m:oMath xmlns:m="http://schemas.openxmlformats.org/officeDocument/2006/math">
                    <m:nary>
                      <m:naryPr>
                        <m:limLoc m:val="undOvr"/>
                        <m:ctrlPr>
                          <a:rPr lang="en-US" sz="2400" i="1">
                            <a:latin typeface="Cambria Math" panose="02040503050406030204" pitchFamily="18" charset="0"/>
                          </a:rPr>
                        </m:ctrlPr>
                      </m:naryPr>
                      <m:sub>
                        <m:r>
                          <m:rPr>
                            <m:brk/>
                          </m:rPr>
                          <a:rPr lang="en-US" sz="2400" i="1">
                            <a:latin typeface="Cambria Math"/>
                          </a:rPr>
                          <m:t>0</m:t>
                        </m:r>
                      </m:sub>
                      <m:sup>
                        <m:r>
                          <a:rPr lang="en-US" sz="2400" i="1">
                            <a:latin typeface="Cambria Math"/>
                          </a:rPr>
                          <m:t>3</m:t>
                        </m:r>
                      </m:sup>
                      <m:e>
                        <m:r>
                          <a:rPr lang="en-US" sz="2400" i="1">
                            <a:latin typeface="Cambria Math"/>
                          </a:rPr>
                          <m:t>𝑓</m:t>
                        </m:r>
                        <m:d>
                          <m:dPr>
                            <m:ctrlPr>
                              <a:rPr lang="en-US" sz="2400" i="1">
                                <a:latin typeface="Cambria Math" panose="02040503050406030204" pitchFamily="18" charset="0"/>
                              </a:rPr>
                            </m:ctrlPr>
                          </m:dPr>
                          <m:e>
                            <m:r>
                              <a:rPr lang="en-US" sz="2400" i="1">
                                <a:latin typeface="Cambria Math"/>
                              </a:rPr>
                              <m:t>𝑥</m:t>
                            </m:r>
                          </m:e>
                        </m:d>
                        <m:r>
                          <a:rPr lang="en-US" sz="2400" i="1">
                            <a:latin typeface="Cambria Math"/>
                          </a:rPr>
                          <m:t>𝑑𝑥</m:t>
                        </m:r>
                        <m:r>
                          <a:rPr lang="en-US" sz="2400" i="1">
                            <a:latin typeface="Cambria Math"/>
                          </a:rPr>
                          <m:t>=</m:t>
                        </m:r>
                      </m:e>
                    </m:nary>
                    <m:r>
                      <a:rPr lang="en-US" sz="2400" i="1">
                        <a:latin typeface="Cambria Math"/>
                      </a:rPr>
                      <m:t> 12</m:t>
                    </m:r>
                  </m:oMath>
                </a14:m>
                <a:r>
                  <a:rPr lang="en-US" sz="2400" dirty="0"/>
                  <a:t> and </a:t>
                </a:r>
                <a14:m>
                  <m:oMath xmlns:m="http://schemas.openxmlformats.org/officeDocument/2006/math">
                    <m:nary>
                      <m:naryPr>
                        <m:limLoc m:val="undOvr"/>
                        <m:ctrlPr>
                          <a:rPr lang="en-US" sz="2400" i="1">
                            <a:latin typeface="Cambria Math" panose="02040503050406030204" pitchFamily="18" charset="0"/>
                          </a:rPr>
                        </m:ctrlPr>
                      </m:naryPr>
                      <m:sub>
                        <m:r>
                          <m:rPr>
                            <m:brk/>
                          </m:rPr>
                          <a:rPr lang="en-US" sz="2400" i="1">
                            <a:latin typeface="Cambria Math"/>
                          </a:rPr>
                          <m:t>0</m:t>
                        </m:r>
                      </m:sub>
                      <m:sup>
                        <m:r>
                          <a:rPr lang="en-US" sz="2400" i="1">
                            <a:latin typeface="Cambria Math"/>
                          </a:rPr>
                          <m:t>3</m:t>
                        </m:r>
                      </m:sup>
                      <m:e>
                        <m:r>
                          <a:rPr lang="en-US" sz="2400" i="1">
                            <a:latin typeface="Cambria Math"/>
                          </a:rPr>
                          <m:t>𝑔</m:t>
                        </m:r>
                        <m:d>
                          <m:dPr>
                            <m:ctrlPr>
                              <a:rPr lang="en-US" sz="2400" i="1">
                                <a:latin typeface="Cambria Math" panose="02040503050406030204" pitchFamily="18" charset="0"/>
                              </a:rPr>
                            </m:ctrlPr>
                          </m:dPr>
                          <m:e>
                            <m:r>
                              <a:rPr lang="en-US" sz="2400" i="1">
                                <a:latin typeface="Cambria Math"/>
                              </a:rPr>
                              <m:t>𝑥</m:t>
                            </m:r>
                          </m:e>
                        </m:d>
                        <m:r>
                          <a:rPr lang="en-US" sz="2400" i="1">
                            <a:latin typeface="Cambria Math"/>
                          </a:rPr>
                          <m:t>𝑑𝑥</m:t>
                        </m:r>
                        <m:r>
                          <a:rPr lang="en-US" sz="2400" i="1">
                            <a:latin typeface="Cambria Math"/>
                          </a:rPr>
                          <m:t>=</m:t>
                        </m:r>
                      </m:e>
                    </m:nary>
                    <m:r>
                      <a:rPr lang="en-US" sz="2400" i="1">
                        <a:latin typeface="Cambria Math"/>
                      </a:rPr>
                      <m:t> 9</m:t>
                    </m:r>
                  </m:oMath>
                </a14:m>
                <a:r>
                  <a:rPr lang="en-US" sz="2400" dirty="0"/>
                  <a:t>, find:</a:t>
                </a:r>
              </a:p>
              <a:p>
                <a:pPr lvl="1"/>
                <a14:m>
                  <m:oMath xmlns:m="http://schemas.openxmlformats.org/officeDocument/2006/math">
                    <m:nary>
                      <m:naryPr>
                        <m:limLoc m:val="undOvr"/>
                        <m:ctrlPr>
                          <a:rPr lang="en-US" sz="2400" i="1">
                            <a:latin typeface="Cambria Math" panose="02040503050406030204" pitchFamily="18" charset="0"/>
                          </a:rPr>
                        </m:ctrlPr>
                      </m:naryPr>
                      <m:sub>
                        <m:r>
                          <m:rPr>
                            <m:brk/>
                          </m:rPr>
                          <a:rPr lang="en-US" sz="2400" i="1">
                            <a:latin typeface="Cambria Math"/>
                          </a:rPr>
                          <m:t>0</m:t>
                        </m:r>
                      </m:sub>
                      <m:sup>
                        <m:r>
                          <a:rPr lang="en-US" sz="2400" i="1">
                            <a:latin typeface="Cambria Math"/>
                          </a:rPr>
                          <m:t>3</m:t>
                        </m:r>
                      </m:sup>
                      <m:e>
                        <m:r>
                          <a:rPr lang="en-US" sz="2400" i="1">
                            <a:latin typeface="Cambria Math"/>
                          </a:rPr>
                          <m:t>(</m:t>
                        </m:r>
                        <m:r>
                          <a:rPr lang="en-US" sz="2400" i="1">
                            <a:latin typeface="Cambria Math"/>
                          </a:rPr>
                          <m:t>𝑓</m:t>
                        </m:r>
                        <m:d>
                          <m:dPr>
                            <m:ctrlPr>
                              <a:rPr lang="en-US" sz="2400" i="1">
                                <a:latin typeface="Cambria Math" panose="02040503050406030204" pitchFamily="18" charset="0"/>
                              </a:rPr>
                            </m:ctrlPr>
                          </m:dPr>
                          <m:e>
                            <m:r>
                              <a:rPr lang="en-US" sz="2400" i="1">
                                <a:latin typeface="Cambria Math"/>
                              </a:rPr>
                              <m:t>𝑥</m:t>
                            </m:r>
                          </m:e>
                        </m:d>
                      </m:e>
                    </m:nary>
                    <m:r>
                      <a:rPr lang="en-US" sz="2400" i="1">
                        <a:latin typeface="Cambria Math"/>
                      </a:rPr>
                      <m:t>+</m:t>
                    </m:r>
                    <m:r>
                      <a:rPr lang="en-US" sz="2400" i="1">
                        <a:latin typeface="Cambria Math"/>
                      </a:rPr>
                      <m:t>𝑔</m:t>
                    </m:r>
                    <m:r>
                      <a:rPr lang="en-US" sz="2400" i="1">
                        <a:latin typeface="Cambria Math"/>
                      </a:rPr>
                      <m:t>(</m:t>
                    </m:r>
                    <m:r>
                      <a:rPr lang="en-US" sz="2400" i="1">
                        <a:latin typeface="Cambria Math"/>
                      </a:rPr>
                      <m:t>𝑥</m:t>
                    </m:r>
                    <m:r>
                      <a:rPr lang="en-US" sz="2400" i="1">
                        <a:latin typeface="Cambria Math"/>
                      </a:rPr>
                      <m:t>))</m:t>
                    </m:r>
                    <m:r>
                      <a:rPr lang="en-US" sz="2400" i="1">
                        <a:latin typeface="Cambria Math"/>
                      </a:rPr>
                      <m:t>𝑑𝑥</m:t>
                    </m:r>
                  </m:oMath>
                </a14:m>
                <a:endParaRPr lang="en-US" sz="2400" dirty="0"/>
              </a:p>
              <a:p>
                <a:pPr lvl="1"/>
                <a:r>
                  <a:rPr lang="en-US" sz="2400" dirty="0"/>
                  <a:t> </a:t>
                </a:r>
                <a14:m>
                  <m:oMath xmlns:m="http://schemas.openxmlformats.org/officeDocument/2006/math">
                    <m:nary>
                      <m:naryPr>
                        <m:limLoc m:val="undOvr"/>
                        <m:ctrlPr>
                          <a:rPr lang="en-US" sz="2400" i="1">
                            <a:latin typeface="Cambria Math" panose="02040503050406030204" pitchFamily="18" charset="0"/>
                          </a:rPr>
                        </m:ctrlPr>
                      </m:naryPr>
                      <m:sub>
                        <m:r>
                          <m:rPr>
                            <m:brk/>
                          </m:rPr>
                          <a:rPr lang="en-US" sz="2400" i="1">
                            <a:latin typeface="Cambria Math"/>
                          </a:rPr>
                          <m:t>0</m:t>
                        </m:r>
                      </m:sub>
                      <m:sup>
                        <m:r>
                          <a:rPr lang="en-US" sz="2400" i="1">
                            <a:latin typeface="Cambria Math"/>
                          </a:rPr>
                          <m:t>3</m:t>
                        </m:r>
                      </m:sup>
                      <m:e>
                        <m:r>
                          <a:rPr lang="en-US" sz="2400" i="1">
                            <a:latin typeface="Cambria Math"/>
                          </a:rPr>
                          <m:t>3</m:t>
                        </m:r>
                        <m:r>
                          <a:rPr lang="en-US" sz="2400" i="1">
                            <a:latin typeface="Cambria Math"/>
                          </a:rPr>
                          <m:t>𝑔</m:t>
                        </m:r>
                        <m:r>
                          <a:rPr lang="en-US" sz="2400" i="1">
                            <a:latin typeface="Cambria Math"/>
                          </a:rPr>
                          <m:t>(</m:t>
                        </m:r>
                        <m:r>
                          <a:rPr lang="en-US" sz="2400" i="1">
                            <a:latin typeface="Cambria Math"/>
                          </a:rPr>
                          <m:t>𝑥</m:t>
                        </m:r>
                        <m:r>
                          <a:rPr lang="en-US" sz="2400" i="1">
                            <a:latin typeface="Cambria Math"/>
                          </a:rPr>
                          <m:t>)</m:t>
                        </m:r>
                      </m:e>
                    </m:nary>
                    <m:r>
                      <a:rPr lang="en-US" sz="2400" i="1">
                        <a:latin typeface="Cambria Math"/>
                      </a:rPr>
                      <m:t>𝑑𝑥</m:t>
                    </m:r>
                  </m:oMath>
                </a14:m>
                <a:endParaRPr lang="en-US" sz="2400" dirty="0"/>
              </a:p>
              <a:p>
                <a:pPr lvl="1"/>
                <a14:m>
                  <m:oMath xmlns:m="http://schemas.openxmlformats.org/officeDocument/2006/math">
                    <m:nary>
                      <m:naryPr>
                        <m:limLoc m:val="undOvr"/>
                        <m:ctrlPr>
                          <a:rPr lang="en-US" sz="2400" i="1">
                            <a:latin typeface="Cambria Math" panose="02040503050406030204" pitchFamily="18" charset="0"/>
                          </a:rPr>
                        </m:ctrlPr>
                      </m:naryPr>
                      <m:sub>
                        <m:r>
                          <m:rPr>
                            <m:brk/>
                          </m:rPr>
                          <a:rPr lang="en-US" sz="2400" i="1">
                            <a:latin typeface="Cambria Math"/>
                          </a:rPr>
                          <m:t>3</m:t>
                        </m:r>
                      </m:sub>
                      <m:sup>
                        <m:r>
                          <a:rPr lang="en-US" sz="2400" i="1">
                            <a:latin typeface="Cambria Math"/>
                          </a:rPr>
                          <m:t>0</m:t>
                        </m:r>
                      </m:sup>
                      <m:e>
                        <m:r>
                          <a:rPr lang="en-US" sz="2400" i="1">
                            <a:latin typeface="Cambria Math"/>
                          </a:rPr>
                          <m:t>𝑓</m:t>
                        </m:r>
                        <m:d>
                          <m:dPr>
                            <m:ctrlPr>
                              <a:rPr lang="en-US" sz="2400" i="1">
                                <a:latin typeface="Cambria Math" panose="02040503050406030204" pitchFamily="18" charset="0"/>
                              </a:rPr>
                            </m:ctrlPr>
                          </m:dPr>
                          <m:e>
                            <m:r>
                              <a:rPr lang="en-US" sz="2400" i="1">
                                <a:latin typeface="Cambria Math"/>
                              </a:rPr>
                              <m:t>𝑥</m:t>
                            </m:r>
                          </m:e>
                        </m:d>
                      </m:e>
                    </m:nary>
                    <m:r>
                      <a:rPr lang="en-US" sz="2400" i="1">
                        <a:latin typeface="Cambria Math"/>
                      </a:rPr>
                      <m:t>𝑑𝑥</m:t>
                    </m:r>
                  </m:oMath>
                </a14:m>
                <a:endParaRPr lang="en-US" sz="2400"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027"/>
                </a:stretch>
              </a:blipFill>
            </p:spPr>
            <p:txBody>
              <a:bodyPr/>
              <a:lstStyle/>
              <a:p>
                <a:r>
                  <a:rPr lang="en-US">
                    <a:noFill/>
                  </a:rPr>
                  <a:t> </a:t>
                </a:r>
              </a:p>
            </p:txBody>
          </p:sp>
        </mc:Fallback>
      </mc:AlternateContent>
    </p:spTree>
    <p:extLst>
      <p:ext uri="{BB962C8B-B14F-4D97-AF65-F5344CB8AC3E}">
        <p14:creationId xmlns:p14="http://schemas.microsoft.com/office/powerpoint/2010/main" val="85554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arn(inVertical)">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5.3 Fundamental Theorem of Calculus</a:t>
            </a:r>
            <a:endParaRPr lang="en-US"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sz="3200" dirty="0" smtClean="0"/>
                  <a:t>Fundamental Theorem of Calculus: If f is continuous on [a, b] and F is an anti-derivative of f on [a, b], then</a:t>
                </a:r>
              </a:p>
              <a:p>
                <a:pPr marL="0" lvl="1" indent="0">
                  <a:buNone/>
                </a:pPr>
                <a:r>
                  <a:rPr lang="en-US" sz="3200" dirty="0"/>
                  <a:t>	</a:t>
                </a:r>
                <a:r>
                  <a:rPr lang="en-US" sz="3200" dirty="0" smtClean="0"/>
                  <a:t>		</a:t>
                </a:r>
                <a14:m>
                  <m:oMath xmlns:m="http://schemas.openxmlformats.org/officeDocument/2006/math">
                    <m:nary>
                      <m:naryPr>
                        <m:limLoc m:val="undOvr"/>
                        <m:ctrlPr>
                          <a:rPr lang="en-US" sz="3200" i="1">
                            <a:latin typeface="Cambria Math" panose="02040503050406030204" pitchFamily="18" charset="0"/>
                          </a:rPr>
                        </m:ctrlPr>
                      </m:naryPr>
                      <m:sub>
                        <m:r>
                          <m:rPr>
                            <m:brk/>
                          </m:rPr>
                          <a:rPr lang="en-US" sz="3200" b="0" i="1" smtClean="0">
                            <a:latin typeface="Cambria Math"/>
                          </a:rPr>
                          <m:t>𝑎</m:t>
                        </m:r>
                      </m:sub>
                      <m:sup>
                        <m:r>
                          <a:rPr lang="en-US" sz="3200" b="0" i="1" smtClean="0">
                            <a:latin typeface="Cambria Math"/>
                          </a:rPr>
                          <m:t>𝑏</m:t>
                        </m:r>
                      </m:sup>
                      <m:e>
                        <m:r>
                          <a:rPr lang="en-US" sz="3200" i="1">
                            <a:latin typeface="Cambria Math"/>
                          </a:rPr>
                          <m:t>𝑓</m:t>
                        </m:r>
                        <m:d>
                          <m:dPr>
                            <m:ctrlPr>
                              <a:rPr lang="en-US" sz="3200" i="1">
                                <a:latin typeface="Cambria Math" panose="02040503050406030204" pitchFamily="18" charset="0"/>
                              </a:rPr>
                            </m:ctrlPr>
                          </m:dPr>
                          <m:e>
                            <m:r>
                              <a:rPr lang="en-US" sz="3200" i="1">
                                <a:latin typeface="Cambria Math"/>
                              </a:rPr>
                              <m:t>𝑥</m:t>
                            </m:r>
                          </m:e>
                        </m:d>
                      </m:e>
                    </m:nary>
                    <m:r>
                      <a:rPr lang="en-US" sz="3200" i="1">
                        <a:latin typeface="Cambria Math"/>
                      </a:rPr>
                      <m:t>𝑑𝑥</m:t>
                    </m:r>
                    <m:r>
                      <a:rPr lang="en-US" sz="3200" b="0" i="1" smtClean="0">
                        <a:latin typeface="Cambria Math"/>
                      </a:rPr>
                      <m:t>=</m:t>
                    </m:r>
                    <m:r>
                      <a:rPr lang="en-US" sz="3200" b="0" i="1" smtClean="0">
                        <a:latin typeface="Cambria Math"/>
                      </a:rPr>
                      <m:t>𝐹</m:t>
                    </m:r>
                    <m:d>
                      <m:dPr>
                        <m:ctrlPr>
                          <a:rPr lang="en-US" sz="3200" b="0" i="1" smtClean="0">
                            <a:latin typeface="Cambria Math" panose="02040503050406030204" pitchFamily="18" charset="0"/>
                          </a:rPr>
                        </m:ctrlPr>
                      </m:dPr>
                      <m:e>
                        <m:r>
                          <a:rPr lang="en-US" sz="3200" b="0" i="1" smtClean="0">
                            <a:latin typeface="Cambria Math"/>
                          </a:rPr>
                          <m:t>𝑏</m:t>
                        </m:r>
                      </m:e>
                    </m:d>
                    <m:r>
                      <a:rPr lang="en-US" sz="3200" b="0" i="1" smtClean="0">
                        <a:latin typeface="Cambria Math"/>
                      </a:rPr>
                      <m:t>−</m:t>
                    </m:r>
                    <m:r>
                      <a:rPr lang="en-US" sz="3200" b="0" i="1" smtClean="0">
                        <a:latin typeface="Cambria Math"/>
                      </a:rPr>
                      <m:t>𝐹</m:t>
                    </m:r>
                    <m:r>
                      <a:rPr lang="en-US" sz="3200" b="0" i="1" smtClean="0">
                        <a:latin typeface="Cambria Math"/>
                      </a:rPr>
                      <m:t>(</m:t>
                    </m:r>
                    <m:r>
                      <a:rPr lang="en-US" sz="3200" b="0" i="1" smtClean="0">
                        <a:latin typeface="Cambria Math"/>
                      </a:rPr>
                      <m:t>𝑎</m:t>
                    </m:r>
                    <m:r>
                      <a:rPr lang="en-US" sz="3200" b="0" i="1" smtClean="0">
                        <a:latin typeface="Cambria Math"/>
                      </a:rPr>
                      <m:t>)</m:t>
                    </m:r>
                  </m:oMath>
                </a14:m>
                <a:endParaRPr lang="en-US" sz="3200" dirty="0" smtClean="0"/>
              </a:p>
              <a:p>
                <a:pPr marL="0" lvl="1" indent="0">
                  <a:buNone/>
                </a:pPr>
                <a:r>
                  <a:rPr lang="en-US" sz="3200" dirty="0"/>
                  <a:t> </a:t>
                </a:r>
                <a:r>
                  <a:rPr lang="en-US" sz="3200" dirty="0" smtClean="0"/>
                  <a:t>   [or </a:t>
                </a:r>
                <a14:m>
                  <m:oMath xmlns:m="http://schemas.openxmlformats.org/officeDocument/2006/math">
                    <m:nary>
                      <m:naryPr>
                        <m:limLoc m:val="undOvr"/>
                        <m:ctrlPr>
                          <a:rPr lang="en-US" sz="3200" i="1">
                            <a:latin typeface="Cambria Math" panose="02040503050406030204" pitchFamily="18" charset="0"/>
                          </a:rPr>
                        </m:ctrlPr>
                      </m:naryPr>
                      <m:sub>
                        <m:r>
                          <m:rPr>
                            <m:brk/>
                          </m:rPr>
                          <a:rPr lang="en-US" sz="3200" i="1">
                            <a:latin typeface="Cambria Math"/>
                          </a:rPr>
                          <m:t>𝑎</m:t>
                        </m:r>
                      </m:sub>
                      <m:sup>
                        <m:r>
                          <a:rPr lang="en-US" sz="3200" i="1">
                            <a:latin typeface="Cambria Math"/>
                          </a:rPr>
                          <m:t>𝑏</m:t>
                        </m:r>
                      </m:sup>
                      <m:e>
                        <m:r>
                          <a:rPr lang="en-US" sz="3200" i="1">
                            <a:latin typeface="Cambria Math"/>
                          </a:rPr>
                          <m:t>𝑓</m:t>
                        </m:r>
                        <m:r>
                          <a:rPr lang="en-US" sz="3200" b="0" i="1" smtClean="0">
                            <a:latin typeface="Cambria Math"/>
                          </a:rPr>
                          <m:t>′</m:t>
                        </m:r>
                        <m:d>
                          <m:dPr>
                            <m:ctrlPr>
                              <a:rPr lang="en-US" sz="3200" i="1">
                                <a:latin typeface="Cambria Math" panose="02040503050406030204" pitchFamily="18" charset="0"/>
                              </a:rPr>
                            </m:ctrlPr>
                          </m:dPr>
                          <m:e>
                            <m:r>
                              <a:rPr lang="en-US" sz="3200" i="1">
                                <a:latin typeface="Cambria Math"/>
                              </a:rPr>
                              <m:t>𝑥</m:t>
                            </m:r>
                          </m:e>
                        </m:d>
                      </m:e>
                    </m:nary>
                    <m:r>
                      <a:rPr lang="en-US" sz="3200" i="1">
                        <a:latin typeface="Cambria Math"/>
                      </a:rPr>
                      <m:t>𝑑𝑥</m:t>
                    </m:r>
                    <m:r>
                      <a:rPr lang="en-US" sz="3200" i="1">
                        <a:latin typeface="Cambria Math"/>
                      </a:rPr>
                      <m:t>=</m:t>
                    </m:r>
                    <m:r>
                      <a:rPr lang="en-US" sz="3200" b="0" i="1" smtClean="0">
                        <a:latin typeface="Cambria Math"/>
                      </a:rPr>
                      <m:t>𝑓</m:t>
                    </m:r>
                    <m:d>
                      <m:dPr>
                        <m:ctrlPr>
                          <a:rPr lang="en-US" sz="3200" i="1">
                            <a:latin typeface="Cambria Math" panose="02040503050406030204" pitchFamily="18" charset="0"/>
                          </a:rPr>
                        </m:ctrlPr>
                      </m:dPr>
                      <m:e>
                        <m:r>
                          <a:rPr lang="en-US" sz="3200" i="1">
                            <a:latin typeface="Cambria Math"/>
                          </a:rPr>
                          <m:t>𝑏</m:t>
                        </m:r>
                      </m:e>
                    </m:d>
                    <m:r>
                      <a:rPr lang="en-US" sz="3200" i="1">
                        <a:latin typeface="Cambria Math"/>
                      </a:rPr>
                      <m:t>−</m:t>
                    </m:r>
                    <m:r>
                      <a:rPr lang="en-US" sz="3200" b="0" i="1" smtClean="0">
                        <a:latin typeface="Cambria Math"/>
                      </a:rPr>
                      <m:t>𝑓</m:t>
                    </m:r>
                    <m:r>
                      <a:rPr lang="en-US" sz="3200" i="1">
                        <a:latin typeface="Cambria Math"/>
                      </a:rPr>
                      <m:t>(</m:t>
                    </m:r>
                    <m:r>
                      <a:rPr lang="en-US" sz="3200" i="1">
                        <a:latin typeface="Cambria Math"/>
                      </a:rPr>
                      <m:t>𝑎</m:t>
                    </m:r>
                    <m:r>
                      <a:rPr lang="en-US" sz="3200" i="1">
                        <a:latin typeface="Cambria Math"/>
                      </a:rPr>
                      <m:t>)</m:t>
                    </m:r>
                  </m:oMath>
                </a14:m>
                <a:r>
                  <a:rPr lang="en-US" sz="3200" dirty="0" smtClean="0"/>
                  <a:t>]</a:t>
                </a:r>
              </a:p>
              <a:p>
                <a:pPr marL="285750" lvl="1"/>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798" t="-3459"/>
                </a:stretch>
              </a:blipFill>
            </p:spPr>
            <p:txBody>
              <a:bodyPr/>
              <a:lstStyle/>
              <a:p>
                <a:r>
                  <a:rPr lang="en-US">
                    <a:noFill/>
                  </a:rPr>
                  <a:t> </a:t>
                </a:r>
              </a:p>
            </p:txBody>
          </p:sp>
        </mc:Fallback>
      </mc:AlternateContent>
    </p:spTree>
    <p:extLst>
      <p:ext uri="{BB962C8B-B14F-4D97-AF65-F5344CB8AC3E}">
        <p14:creationId xmlns:p14="http://schemas.microsoft.com/office/powerpoint/2010/main" val="11243702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Riemann Sums</a:t>
            </a:r>
            <a:endParaRPr lang="en-US" dirty="0"/>
          </a:p>
        </p:txBody>
      </p:sp>
      <p:sp>
        <p:nvSpPr>
          <p:cNvPr id="3" name="Text Placeholder 2"/>
          <p:cNvSpPr>
            <a:spLocks noGrp="1"/>
          </p:cNvSpPr>
          <p:nvPr>
            <p:ph type="body" idx="1"/>
          </p:nvPr>
        </p:nvSpPr>
        <p:spPr/>
        <p:txBody>
          <a:bodyPr/>
          <a:lstStyle/>
          <a:p>
            <a:r>
              <a:rPr lang="en-US" dirty="0" smtClean="0"/>
              <a:t>5.1</a:t>
            </a:r>
            <a:endParaRPr lang="en-US" dirty="0"/>
          </a:p>
        </p:txBody>
      </p:sp>
    </p:spTree>
    <p:extLst>
      <p:ext uri="{BB962C8B-B14F-4D97-AF65-F5344CB8AC3E}">
        <p14:creationId xmlns:p14="http://schemas.microsoft.com/office/powerpoint/2010/main" val="8524460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5.3 Fundamental Theorem of Calculus</a:t>
            </a:r>
            <a:endParaRPr lang="en-US"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285750" lvl="1"/>
                <a:r>
                  <a:rPr lang="en-US" sz="2400" dirty="0"/>
                  <a:t>Example: </a:t>
                </a:r>
                <a14:m>
                  <m:oMath xmlns:m="http://schemas.openxmlformats.org/officeDocument/2006/math">
                    <m:nary>
                      <m:naryPr>
                        <m:limLoc m:val="undOvr"/>
                        <m:ctrlPr>
                          <a:rPr lang="en-US" sz="2400" i="1">
                            <a:latin typeface="Cambria Math" panose="02040503050406030204" pitchFamily="18" charset="0"/>
                          </a:rPr>
                        </m:ctrlPr>
                      </m:naryPr>
                      <m:sub>
                        <m:r>
                          <m:rPr>
                            <m:brk/>
                          </m:rPr>
                          <a:rPr lang="en-US" sz="2400" i="1">
                            <a:latin typeface="Cambria Math"/>
                          </a:rPr>
                          <m:t>1</m:t>
                        </m:r>
                      </m:sub>
                      <m:sup>
                        <m:r>
                          <a:rPr lang="en-US" sz="2400" i="1">
                            <a:latin typeface="Cambria Math"/>
                          </a:rPr>
                          <m:t>3</m:t>
                        </m:r>
                      </m:sup>
                      <m:e>
                        <m:sSup>
                          <m:sSupPr>
                            <m:ctrlPr>
                              <a:rPr lang="en-US" sz="2400" i="1">
                                <a:latin typeface="Cambria Math" panose="02040503050406030204" pitchFamily="18" charset="0"/>
                              </a:rPr>
                            </m:ctrlPr>
                          </m:sSupPr>
                          <m:e>
                            <m:r>
                              <a:rPr lang="en-US" sz="2400" i="1">
                                <a:latin typeface="Cambria Math"/>
                              </a:rPr>
                              <m:t>𝑥</m:t>
                            </m:r>
                          </m:e>
                          <m:sup>
                            <m:r>
                              <a:rPr lang="en-US" sz="2400" i="1">
                                <a:latin typeface="Cambria Math"/>
                              </a:rPr>
                              <m:t>2</m:t>
                            </m:r>
                          </m:sup>
                        </m:sSup>
                      </m:e>
                    </m:nary>
                    <m:r>
                      <a:rPr lang="en-US" sz="2400" i="1">
                        <a:latin typeface="Cambria Math"/>
                      </a:rPr>
                      <m:t>𝑑𝑥</m:t>
                    </m:r>
                  </m:oMath>
                </a14:m>
                <a:endParaRPr lang="en-US" sz="2400" dirty="0"/>
              </a:p>
              <a:p>
                <a:pPr marL="285750" lvl="1"/>
                <a:r>
                  <a:rPr lang="en-US" sz="2400" dirty="0"/>
                  <a:t>Example: </a:t>
                </a:r>
                <a14:m>
                  <m:oMath xmlns:m="http://schemas.openxmlformats.org/officeDocument/2006/math">
                    <m:nary>
                      <m:naryPr>
                        <m:limLoc m:val="undOvr"/>
                        <m:ctrlPr>
                          <a:rPr lang="en-US" sz="2400" i="1">
                            <a:latin typeface="Cambria Math" panose="02040503050406030204" pitchFamily="18" charset="0"/>
                          </a:rPr>
                        </m:ctrlPr>
                      </m:naryPr>
                      <m:sub>
                        <m:r>
                          <m:rPr>
                            <m:brk/>
                          </m:rPr>
                          <a:rPr lang="en-US" sz="2400" i="1">
                            <a:latin typeface="Cambria Math"/>
                          </a:rPr>
                          <m:t>2</m:t>
                        </m:r>
                      </m:sub>
                      <m:sup>
                        <m:r>
                          <a:rPr lang="en-US" sz="2400" i="1">
                            <a:latin typeface="Cambria Math"/>
                          </a:rPr>
                          <m:t>5</m:t>
                        </m:r>
                      </m:sup>
                      <m:e>
                        <m:r>
                          <a:rPr lang="en-US" sz="2400" i="1">
                            <a:latin typeface="Cambria Math"/>
                          </a:rPr>
                          <m:t>(5+</m:t>
                        </m:r>
                        <m:r>
                          <a:rPr lang="en-US" sz="2400" i="1">
                            <a:latin typeface="Cambria Math"/>
                          </a:rPr>
                          <m:t>𝑥</m:t>
                        </m:r>
                        <m:r>
                          <a:rPr lang="en-US" sz="2400" i="1">
                            <a:latin typeface="Cambria Math"/>
                          </a:rPr>
                          <m:t>)</m:t>
                        </m:r>
                        <m:rad>
                          <m:radPr>
                            <m:degHide m:val="on"/>
                            <m:ctrlPr>
                              <a:rPr lang="en-US" sz="2400" i="1">
                                <a:latin typeface="Cambria Math" panose="02040503050406030204" pitchFamily="18" charset="0"/>
                              </a:rPr>
                            </m:ctrlPr>
                          </m:radPr>
                          <m:deg/>
                          <m:e>
                            <m:r>
                              <a:rPr lang="en-US" sz="2400" i="1">
                                <a:latin typeface="Cambria Math"/>
                              </a:rPr>
                              <m:t>𝑥</m:t>
                            </m:r>
                          </m:e>
                        </m:rad>
                      </m:e>
                    </m:nary>
                    <m:r>
                      <a:rPr lang="en-US" sz="2400" i="1">
                        <a:latin typeface="Cambria Math"/>
                      </a:rPr>
                      <m:t>𝑑𝑥</m:t>
                    </m:r>
                  </m:oMath>
                </a14:m>
                <a:endParaRPr lang="en-US" sz="2400" dirty="0"/>
              </a:p>
              <a:p>
                <a:pPr marL="285750" lvl="1"/>
                <a:r>
                  <a:rPr lang="en-US" sz="2400" dirty="0"/>
                  <a:t>Example: </a:t>
                </a:r>
                <a14:m>
                  <m:oMath xmlns:m="http://schemas.openxmlformats.org/officeDocument/2006/math">
                    <m:nary>
                      <m:naryPr>
                        <m:limLoc m:val="undOvr"/>
                        <m:ctrlPr>
                          <a:rPr lang="en-US" sz="2400" i="1">
                            <a:latin typeface="Cambria Math" panose="02040503050406030204" pitchFamily="18" charset="0"/>
                          </a:rPr>
                        </m:ctrlPr>
                      </m:naryPr>
                      <m:sub>
                        <m:r>
                          <m:rPr>
                            <m:brk/>
                          </m:rPr>
                          <a:rPr lang="en-US" sz="2400" i="1">
                            <a:latin typeface="Cambria Math"/>
                          </a:rPr>
                          <m:t>0</m:t>
                        </m:r>
                      </m:sub>
                      <m:sup>
                        <m:r>
                          <a:rPr lang="en-US" sz="2400" i="1">
                            <a:latin typeface="Cambria Math"/>
                            <a:ea typeface="Cambria Math"/>
                          </a:rPr>
                          <m:t>𝜋</m:t>
                        </m:r>
                        <m:r>
                          <a:rPr lang="en-US" sz="2400" i="1">
                            <a:latin typeface="Cambria Math"/>
                            <a:ea typeface="Cambria Math"/>
                          </a:rPr>
                          <m:t>/4</m:t>
                        </m:r>
                      </m:sup>
                      <m:e>
                        <m:f>
                          <m:fPr>
                            <m:ctrlPr>
                              <a:rPr lang="en-US" sz="2400" i="1">
                                <a:latin typeface="Cambria Math" panose="02040503050406030204" pitchFamily="18" charset="0"/>
                              </a:rPr>
                            </m:ctrlPr>
                          </m:fPr>
                          <m:num>
                            <m:func>
                              <m:funcPr>
                                <m:ctrlPr>
                                  <a:rPr lang="en-US" sz="2400" i="1">
                                    <a:latin typeface="Cambria Math" panose="02040503050406030204" pitchFamily="18" charset="0"/>
                                  </a:rPr>
                                </m:ctrlPr>
                              </m:funcPr>
                              <m:fName>
                                <m:r>
                                  <m:rPr>
                                    <m:sty m:val="p"/>
                                  </m:rPr>
                                  <a:rPr lang="en-US" sz="2400">
                                    <a:latin typeface="Cambria Math"/>
                                  </a:rPr>
                                  <m:t>cos</m:t>
                                </m:r>
                              </m:fName>
                              <m:e>
                                <m:r>
                                  <a:rPr lang="en-US" sz="2400" i="1">
                                    <a:latin typeface="Cambria Math"/>
                                  </a:rPr>
                                  <m:t>𝑥</m:t>
                                </m:r>
                              </m:e>
                            </m:func>
                            <m:r>
                              <a:rPr lang="en-US" sz="2400" i="1">
                                <a:latin typeface="Cambria Math"/>
                              </a:rPr>
                              <m:t>+</m:t>
                            </m:r>
                            <m:func>
                              <m:funcPr>
                                <m:ctrlPr>
                                  <a:rPr lang="en-US" sz="2400" i="1">
                                    <a:latin typeface="Cambria Math" panose="02040503050406030204" pitchFamily="18" charset="0"/>
                                  </a:rPr>
                                </m:ctrlPr>
                              </m:funcPr>
                              <m:fName>
                                <m:r>
                                  <m:rPr>
                                    <m:sty m:val="p"/>
                                  </m:rPr>
                                  <a:rPr lang="en-US" sz="2400">
                                    <a:latin typeface="Cambria Math"/>
                                  </a:rPr>
                                  <m:t>cos</m:t>
                                </m:r>
                              </m:fName>
                              <m:e>
                                <m:r>
                                  <a:rPr lang="en-US" sz="2400" i="1">
                                    <a:latin typeface="Cambria Math"/>
                                  </a:rPr>
                                  <m:t>𝑥</m:t>
                                </m:r>
                              </m:e>
                            </m:func>
                            <m:func>
                              <m:funcPr>
                                <m:ctrlPr>
                                  <a:rPr lang="en-US" sz="2400" i="1">
                                    <a:latin typeface="Cambria Math" panose="02040503050406030204" pitchFamily="18" charset="0"/>
                                  </a:rPr>
                                </m:ctrlPr>
                              </m:funcPr>
                              <m:fName>
                                <m:r>
                                  <m:rPr>
                                    <m:sty m:val="p"/>
                                  </m:rPr>
                                  <a:rPr lang="en-US" sz="2400">
                                    <a:latin typeface="Cambria Math"/>
                                  </a:rPr>
                                  <m:t>sin</m:t>
                                </m:r>
                              </m:fName>
                              <m:e>
                                <m:r>
                                  <a:rPr lang="en-US" sz="2400" i="1">
                                    <a:latin typeface="Cambria Math"/>
                                  </a:rPr>
                                  <m:t>𝑥</m:t>
                                </m:r>
                              </m:e>
                            </m:func>
                          </m:num>
                          <m:den>
                            <m:sSup>
                              <m:sSupPr>
                                <m:ctrlPr>
                                  <a:rPr lang="en-US" sz="2400" i="1">
                                    <a:latin typeface="Cambria Math" panose="02040503050406030204" pitchFamily="18" charset="0"/>
                                  </a:rPr>
                                </m:ctrlPr>
                              </m:sSupPr>
                              <m:e>
                                <m:r>
                                  <a:rPr lang="en-US" sz="2400" i="1">
                                    <a:latin typeface="Cambria Math"/>
                                  </a:rPr>
                                  <m:t>𝑐𝑜𝑠</m:t>
                                </m:r>
                              </m:e>
                              <m:sup>
                                <m:r>
                                  <a:rPr lang="en-US" sz="2400" i="1">
                                    <a:latin typeface="Cambria Math"/>
                                  </a:rPr>
                                  <m:t>3</m:t>
                                </m:r>
                              </m:sup>
                            </m:sSup>
                            <m:r>
                              <a:rPr lang="en-US" sz="2400" i="1">
                                <a:latin typeface="Cambria Math"/>
                              </a:rPr>
                              <m:t>𝑥</m:t>
                            </m:r>
                          </m:den>
                        </m:f>
                      </m:e>
                    </m:nary>
                    <m:r>
                      <a:rPr lang="en-US" sz="2400" i="1">
                        <a:latin typeface="Cambria Math"/>
                      </a:rPr>
                      <m:t>𝑑𝑥</m:t>
                    </m:r>
                  </m:oMath>
                </a14:m>
                <a:endParaRPr lang="en-US" sz="2400" dirty="0"/>
              </a:p>
              <a:p>
                <a:pPr marL="285750" lvl="1"/>
                <a:endParaRPr lang="en-US" sz="2400" dirty="0"/>
              </a:p>
              <a:p>
                <a:pPr marL="285750" lvl="1"/>
                <a:r>
                  <a:rPr lang="en-US" sz="2400" dirty="0"/>
                  <a:t>Assignment: pg. 290 (1-8, 19-30, 46-48)</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027"/>
                </a:stretch>
              </a:blipFill>
            </p:spPr>
            <p:txBody>
              <a:bodyPr/>
              <a:lstStyle/>
              <a:p>
                <a:r>
                  <a:rPr lang="en-US">
                    <a:noFill/>
                  </a:rPr>
                  <a:t> </a:t>
                </a:r>
              </a:p>
            </p:txBody>
          </p:sp>
        </mc:Fallback>
      </mc:AlternateContent>
    </p:spTree>
    <p:extLst>
      <p:ext uri="{BB962C8B-B14F-4D97-AF65-F5344CB8AC3E}">
        <p14:creationId xmlns:p14="http://schemas.microsoft.com/office/powerpoint/2010/main" val="4060216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arn(inVertic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Mean Value Theorem</a:t>
            </a:r>
            <a:br>
              <a:rPr lang="en-US" dirty="0" smtClean="0"/>
            </a:br>
            <a:r>
              <a:rPr lang="en-US" dirty="0" smtClean="0"/>
              <a:t>(revisited)</a:t>
            </a:r>
            <a:endParaRPr lang="en-US" dirty="0"/>
          </a:p>
        </p:txBody>
      </p:sp>
      <p:sp>
        <p:nvSpPr>
          <p:cNvPr id="3" name="Text Placeholder 2"/>
          <p:cNvSpPr>
            <a:spLocks noGrp="1"/>
          </p:cNvSpPr>
          <p:nvPr>
            <p:ph type="body" idx="1"/>
          </p:nvPr>
        </p:nvSpPr>
        <p:spPr/>
        <p:txBody>
          <a:bodyPr/>
          <a:lstStyle/>
          <a:p>
            <a:r>
              <a:rPr lang="en-US" dirty="0" smtClean="0"/>
              <a:t>5.3 (part 2)</a:t>
            </a:r>
            <a:endParaRPr lang="en-US" dirty="0"/>
          </a:p>
        </p:txBody>
      </p:sp>
    </p:spTree>
    <p:extLst>
      <p:ext uri="{BB962C8B-B14F-4D97-AF65-F5344CB8AC3E}">
        <p14:creationId xmlns:p14="http://schemas.microsoft.com/office/powerpoint/2010/main" val="3981139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5.3 Mean Value Theorem</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sz="2400" dirty="0" smtClean="0"/>
                  <a:t>Mean Value Theorem: If f is continuous on [a, b], there is a c in [a, b] such that </a:t>
                </a:r>
                <a14:m>
                  <m:oMath xmlns:m="http://schemas.openxmlformats.org/officeDocument/2006/math">
                    <m:nary>
                      <m:naryPr>
                        <m:limLoc m:val="undOvr"/>
                        <m:ctrlPr>
                          <a:rPr lang="en-US" sz="2400" i="1" smtClean="0">
                            <a:latin typeface="Cambria Math" panose="02040503050406030204" pitchFamily="18" charset="0"/>
                          </a:rPr>
                        </m:ctrlPr>
                      </m:naryPr>
                      <m:sub>
                        <m:r>
                          <m:rPr>
                            <m:brk m:alnAt="24"/>
                          </m:rPr>
                          <a:rPr lang="en-US" sz="2400" b="0" i="1" smtClean="0">
                            <a:latin typeface="Cambria Math"/>
                          </a:rPr>
                          <m:t>𝑎</m:t>
                        </m:r>
                      </m:sub>
                      <m:sup>
                        <m:r>
                          <a:rPr lang="en-US" sz="2400" b="0" i="1" smtClean="0">
                            <a:latin typeface="Cambria Math"/>
                          </a:rPr>
                          <m:t>𝑏</m:t>
                        </m:r>
                      </m:sup>
                      <m:e>
                        <m:r>
                          <a:rPr lang="en-US" sz="2400" b="0" i="1" smtClean="0">
                            <a:latin typeface="Cambria Math"/>
                          </a:rPr>
                          <m:t>𝑓</m:t>
                        </m:r>
                        <m:d>
                          <m:dPr>
                            <m:ctrlPr>
                              <a:rPr lang="en-US" sz="2400" b="0" i="1" smtClean="0">
                                <a:latin typeface="Cambria Math" panose="02040503050406030204" pitchFamily="18" charset="0"/>
                              </a:rPr>
                            </m:ctrlPr>
                          </m:dPr>
                          <m:e>
                            <m:r>
                              <a:rPr lang="en-US" sz="2400" b="0" i="1" smtClean="0">
                                <a:latin typeface="Cambria Math"/>
                              </a:rPr>
                              <m:t>𝑥</m:t>
                            </m:r>
                          </m:e>
                        </m:d>
                        <m:r>
                          <a:rPr lang="en-US" sz="2400" b="0" i="1" smtClean="0">
                            <a:latin typeface="Cambria Math"/>
                          </a:rPr>
                          <m:t>𝑑𝑥</m:t>
                        </m:r>
                      </m:e>
                    </m:nary>
                    <m:r>
                      <a:rPr lang="en-US" sz="2400" b="0" i="1" smtClean="0">
                        <a:latin typeface="Cambria Math"/>
                      </a:rPr>
                      <m:t>=</m:t>
                    </m:r>
                    <m:r>
                      <a:rPr lang="en-US" sz="2400" b="0" i="1" smtClean="0">
                        <a:latin typeface="Cambria Math"/>
                      </a:rPr>
                      <m:t>𝑓</m:t>
                    </m:r>
                    <m:r>
                      <a:rPr lang="en-US" sz="2400" b="0" i="1" smtClean="0">
                        <a:latin typeface="Cambria Math"/>
                      </a:rPr>
                      <m:t>(</m:t>
                    </m:r>
                    <m:r>
                      <a:rPr lang="en-US" sz="2400" b="0" i="1" smtClean="0">
                        <a:latin typeface="Cambria Math"/>
                      </a:rPr>
                      <m:t>𝑐</m:t>
                    </m:r>
                    <m:r>
                      <a:rPr lang="en-US" sz="2400" b="0" i="1" smtClean="0">
                        <a:latin typeface="Cambria Math"/>
                      </a:rPr>
                      <m:t>)(</m:t>
                    </m:r>
                    <m:r>
                      <a:rPr lang="en-US" sz="2400" b="0" i="1" smtClean="0">
                        <a:latin typeface="Cambria Math"/>
                      </a:rPr>
                      <m:t>𝑏</m:t>
                    </m:r>
                    <m:r>
                      <a:rPr lang="en-US" sz="2400" b="0" i="1" smtClean="0">
                        <a:latin typeface="Cambria Math"/>
                      </a:rPr>
                      <m:t>−</m:t>
                    </m:r>
                    <m:r>
                      <a:rPr lang="en-US" sz="2400" b="0" i="1" smtClean="0">
                        <a:latin typeface="Cambria Math"/>
                      </a:rPr>
                      <m:t>𝑎</m:t>
                    </m:r>
                    <m:r>
                      <a:rPr lang="en-US" sz="2400" b="0" i="1" smtClean="0">
                        <a:latin typeface="Cambria Math"/>
                      </a:rPr>
                      <m:t>)</m:t>
                    </m:r>
                  </m:oMath>
                </a14:m>
                <a:r>
                  <a:rPr lang="en-US" sz="2400" dirty="0" smtClean="0"/>
                  <a:t>.</a:t>
                </a:r>
              </a:p>
              <a:p>
                <a:pPr lvl="1"/>
                <a:r>
                  <a:rPr lang="en-US" sz="2400" dirty="0" smtClean="0"/>
                  <a:t>NOTE: </a:t>
                </a:r>
                <a14:m>
                  <m:oMath xmlns:m="http://schemas.openxmlformats.org/officeDocument/2006/math">
                    <m:r>
                      <m:rPr>
                        <m:sty m:val="p"/>
                      </m:rPr>
                      <a:rPr lang="en-US" sz="2400" b="0" i="0" smtClean="0">
                        <a:latin typeface="Cambria Math"/>
                      </a:rPr>
                      <m:t>f</m:t>
                    </m:r>
                    <m:d>
                      <m:dPr>
                        <m:ctrlPr>
                          <a:rPr lang="en-US" sz="2400" b="0" i="1" smtClean="0">
                            <a:latin typeface="Cambria Math" panose="02040503050406030204" pitchFamily="18" charset="0"/>
                          </a:rPr>
                        </m:ctrlPr>
                      </m:dPr>
                      <m:e>
                        <m:r>
                          <m:rPr>
                            <m:sty m:val="p"/>
                          </m:rPr>
                          <a:rPr lang="en-US" sz="2400" b="0" i="0" smtClean="0">
                            <a:latin typeface="Cambria Math"/>
                          </a:rPr>
                          <m:t>c</m:t>
                        </m:r>
                      </m:e>
                    </m:d>
                    <m:r>
                      <a:rPr lang="en-US" sz="2400" b="0" i="0" smtClean="0">
                        <a:latin typeface="Cambria Math"/>
                      </a:rPr>
                      <m:t>= </m:t>
                    </m:r>
                    <m:f>
                      <m:fPr>
                        <m:ctrlPr>
                          <a:rPr lang="en-US" sz="2400" b="0" i="1" smtClean="0">
                            <a:latin typeface="Cambria Math" panose="02040503050406030204" pitchFamily="18" charset="0"/>
                          </a:rPr>
                        </m:ctrlPr>
                      </m:fPr>
                      <m:num>
                        <m:r>
                          <a:rPr lang="en-US" sz="2400" b="0" i="1" smtClean="0">
                            <a:latin typeface="Cambria Math"/>
                          </a:rPr>
                          <m:t>1</m:t>
                        </m:r>
                      </m:num>
                      <m:den>
                        <m:r>
                          <a:rPr lang="en-US" sz="2400" b="0" i="1" smtClean="0">
                            <a:latin typeface="Cambria Math"/>
                          </a:rPr>
                          <m:t>𝑏</m:t>
                        </m:r>
                        <m:r>
                          <a:rPr lang="en-US" sz="2400" b="0" i="1" smtClean="0">
                            <a:latin typeface="Cambria Math"/>
                          </a:rPr>
                          <m:t>−</m:t>
                        </m:r>
                        <m:r>
                          <a:rPr lang="en-US" sz="2400" b="0" i="1" smtClean="0">
                            <a:latin typeface="Cambria Math"/>
                          </a:rPr>
                          <m:t>𝑎</m:t>
                        </m:r>
                      </m:den>
                    </m:f>
                    <m:nary>
                      <m:naryPr>
                        <m:limLoc m:val="undOvr"/>
                        <m:ctrlPr>
                          <a:rPr lang="en-US" sz="2400" i="1">
                            <a:latin typeface="Cambria Math" panose="02040503050406030204" pitchFamily="18" charset="0"/>
                          </a:rPr>
                        </m:ctrlPr>
                      </m:naryPr>
                      <m:sub>
                        <m:r>
                          <m:rPr>
                            <m:brk m:alnAt="24"/>
                          </m:rPr>
                          <a:rPr lang="en-US" sz="2400" i="1">
                            <a:latin typeface="Cambria Math"/>
                          </a:rPr>
                          <m:t>𝑎</m:t>
                        </m:r>
                      </m:sub>
                      <m:sup>
                        <m:r>
                          <a:rPr lang="en-US" sz="2400" i="1">
                            <a:latin typeface="Cambria Math"/>
                          </a:rPr>
                          <m:t>𝑏</m:t>
                        </m:r>
                      </m:sup>
                      <m:e>
                        <m:r>
                          <a:rPr lang="en-US" sz="2400" i="1">
                            <a:latin typeface="Cambria Math"/>
                          </a:rPr>
                          <m:t>𝑓</m:t>
                        </m:r>
                        <m:d>
                          <m:dPr>
                            <m:ctrlPr>
                              <a:rPr lang="en-US" sz="2400" i="1">
                                <a:latin typeface="Cambria Math" panose="02040503050406030204" pitchFamily="18" charset="0"/>
                              </a:rPr>
                            </m:ctrlPr>
                          </m:dPr>
                          <m:e>
                            <m:r>
                              <a:rPr lang="en-US" sz="2400" i="1">
                                <a:latin typeface="Cambria Math"/>
                              </a:rPr>
                              <m:t>𝑥</m:t>
                            </m:r>
                          </m:e>
                        </m:d>
                        <m:r>
                          <a:rPr lang="en-US" sz="2400" i="1">
                            <a:latin typeface="Cambria Math"/>
                          </a:rPr>
                          <m:t>𝑑𝑥</m:t>
                        </m:r>
                      </m:e>
                    </m:nary>
                  </m:oMath>
                </a14:m>
                <a:r>
                  <a:rPr lang="en-US" sz="2400" dirty="0" smtClean="0"/>
                  <a:t> is the “average value” of the function on [a, b] (total area/interval length)</a:t>
                </a:r>
              </a:p>
              <a:p>
                <a:pPr lvl="1"/>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027" r="-1884"/>
                </a:stretch>
              </a:blipFill>
            </p:spPr>
            <p:txBody>
              <a:bodyPr/>
              <a:lstStyle/>
              <a:p>
                <a:r>
                  <a:rPr lang="en-US">
                    <a:noFill/>
                  </a:rPr>
                  <a:t> </a:t>
                </a:r>
              </a:p>
            </p:txBody>
          </p:sp>
        </mc:Fallback>
      </mc:AlternateContent>
    </p:spTree>
    <p:extLst>
      <p:ext uri="{BB962C8B-B14F-4D97-AF65-F5344CB8AC3E}">
        <p14:creationId xmlns:p14="http://schemas.microsoft.com/office/powerpoint/2010/main" val="1321264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5.3 Mean Value Theorem</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sz="2400" dirty="0"/>
                  <a:t>Example (book): Find the average value of </a:t>
                </a:r>
                <a14:m>
                  <m:oMath xmlns:m="http://schemas.openxmlformats.org/officeDocument/2006/math">
                    <m:r>
                      <a:rPr lang="en-US" sz="2400" i="1">
                        <a:latin typeface="Cambria Math"/>
                      </a:rPr>
                      <m:t>𝑓</m:t>
                    </m:r>
                    <m:d>
                      <m:dPr>
                        <m:ctrlPr>
                          <a:rPr lang="en-US" sz="2400" i="1">
                            <a:latin typeface="Cambria Math" panose="02040503050406030204" pitchFamily="18" charset="0"/>
                          </a:rPr>
                        </m:ctrlPr>
                      </m:dPr>
                      <m:e>
                        <m:r>
                          <a:rPr lang="en-US" sz="2400" i="1">
                            <a:latin typeface="Cambria Math"/>
                          </a:rPr>
                          <m:t>𝑥</m:t>
                        </m:r>
                      </m:e>
                    </m:d>
                    <m:r>
                      <a:rPr lang="en-US" sz="2400" i="1">
                        <a:latin typeface="Cambria Math"/>
                      </a:rPr>
                      <m:t>= </m:t>
                    </m:r>
                    <m:f>
                      <m:fPr>
                        <m:ctrlPr>
                          <a:rPr lang="en-US" sz="2400" i="1">
                            <a:latin typeface="Cambria Math" panose="02040503050406030204" pitchFamily="18" charset="0"/>
                          </a:rPr>
                        </m:ctrlPr>
                      </m:fPr>
                      <m:num>
                        <m:r>
                          <a:rPr lang="en-US" sz="2400" i="1">
                            <a:latin typeface="Cambria Math"/>
                          </a:rPr>
                          <m:t>9</m:t>
                        </m:r>
                      </m:num>
                      <m:den>
                        <m:sSup>
                          <m:sSupPr>
                            <m:ctrlPr>
                              <a:rPr lang="en-US" sz="2400" i="1">
                                <a:latin typeface="Cambria Math" panose="02040503050406030204" pitchFamily="18" charset="0"/>
                              </a:rPr>
                            </m:ctrlPr>
                          </m:sSupPr>
                          <m:e>
                            <m:r>
                              <a:rPr lang="en-US" sz="2400" i="1">
                                <a:latin typeface="Cambria Math"/>
                              </a:rPr>
                              <m:t>𝑥</m:t>
                            </m:r>
                          </m:e>
                          <m:sup>
                            <m:r>
                              <a:rPr lang="en-US" sz="2400" i="1">
                                <a:latin typeface="Cambria Math"/>
                              </a:rPr>
                              <m:t>3</m:t>
                            </m:r>
                          </m:sup>
                        </m:sSup>
                      </m:den>
                    </m:f>
                  </m:oMath>
                </a14:m>
                <a:r>
                  <a:rPr lang="en-US" sz="2400" dirty="0"/>
                  <a:t> on the interval [1, 3].</a:t>
                </a:r>
              </a:p>
              <a:p>
                <a:endParaRPr lang="en-US" sz="2400" dirty="0"/>
              </a:p>
              <a:p>
                <a:r>
                  <a:rPr lang="en-US" sz="2400" dirty="0"/>
                  <a:t>Example (AP): Find the value of c guaranteed by the Mean Value Theorem for </a:t>
                </a:r>
                <a14:m>
                  <m:oMath xmlns:m="http://schemas.openxmlformats.org/officeDocument/2006/math">
                    <m:r>
                      <a:rPr lang="en-US" sz="2400" i="1">
                        <a:latin typeface="Cambria Math"/>
                      </a:rPr>
                      <m:t>𝑓</m:t>
                    </m:r>
                    <m:d>
                      <m:dPr>
                        <m:ctrlPr>
                          <a:rPr lang="en-US" sz="2400" i="1">
                            <a:latin typeface="Cambria Math" panose="02040503050406030204" pitchFamily="18" charset="0"/>
                          </a:rPr>
                        </m:ctrlPr>
                      </m:dPr>
                      <m:e>
                        <m:r>
                          <a:rPr lang="en-US" sz="2400" i="1">
                            <a:latin typeface="Cambria Math"/>
                          </a:rPr>
                          <m:t>𝑥</m:t>
                        </m:r>
                      </m:e>
                    </m:d>
                    <m:r>
                      <a:rPr lang="en-US" sz="2400" i="1">
                        <a:latin typeface="Cambria Math"/>
                      </a:rPr>
                      <m:t>=3</m:t>
                    </m:r>
                    <m:sSup>
                      <m:sSupPr>
                        <m:ctrlPr>
                          <a:rPr lang="en-US" sz="2400" i="1">
                            <a:latin typeface="Cambria Math" panose="02040503050406030204" pitchFamily="18" charset="0"/>
                          </a:rPr>
                        </m:ctrlPr>
                      </m:sSupPr>
                      <m:e>
                        <m:r>
                          <a:rPr lang="en-US" sz="2400" i="1">
                            <a:latin typeface="Cambria Math"/>
                          </a:rPr>
                          <m:t>𝑥</m:t>
                        </m:r>
                      </m:e>
                      <m:sup>
                        <m:r>
                          <a:rPr lang="en-US" sz="2400" i="1">
                            <a:latin typeface="Cambria Math"/>
                          </a:rPr>
                          <m:t>2</m:t>
                        </m:r>
                      </m:sup>
                    </m:sSup>
                    <m:r>
                      <a:rPr lang="en-US" sz="2400" i="1">
                        <a:latin typeface="Cambria Math"/>
                      </a:rPr>
                      <m:t> −2</m:t>
                    </m:r>
                    <m:r>
                      <a:rPr lang="en-US" sz="2400" i="1">
                        <a:latin typeface="Cambria Math"/>
                      </a:rPr>
                      <m:t>𝑥</m:t>
                    </m:r>
                  </m:oMath>
                </a14:m>
                <a:r>
                  <a:rPr lang="en-US" sz="2400" dirty="0"/>
                  <a:t> on the interval [1, 4].</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027" r="-2568"/>
                </a:stretch>
              </a:blipFill>
            </p:spPr>
            <p:txBody>
              <a:bodyPr/>
              <a:lstStyle/>
              <a:p>
                <a:r>
                  <a:rPr lang="en-US">
                    <a:noFill/>
                  </a:rPr>
                  <a:t> </a:t>
                </a:r>
              </a:p>
            </p:txBody>
          </p:sp>
        </mc:Fallback>
      </mc:AlternateContent>
    </p:spTree>
    <p:extLst>
      <p:ext uri="{BB962C8B-B14F-4D97-AF65-F5344CB8AC3E}">
        <p14:creationId xmlns:p14="http://schemas.microsoft.com/office/powerpoint/2010/main" val="3569175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5.3 Mean Value Theorem Project</a:t>
            </a:r>
            <a:endParaRPr lang="en-US" dirty="0"/>
          </a:p>
        </p:txBody>
      </p:sp>
      <p:sp>
        <p:nvSpPr>
          <p:cNvPr id="3" name="Content Placeholder 2"/>
          <p:cNvSpPr>
            <a:spLocks noGrp="1"/>
          </p:cNvSpPr>
          <p:nvPr>
            <p:ph idx="1"/>
          </p:nvPr>
        </p:nvSpPr>
        <p:spPr/>
        <p:txBody>
          <a:bodyPr>
            <a:normAutofit fontScale="92500"/>
          </a:bodyPr>
          <a:lstStyle/>
          <a:p>
            <a:endParaRPr lang="en-US" sz="2000" dirty="0"/>
          </a:p>
          <a:p>
            <a:r>
              <a:rPr lang="en-US" sz="2000" dirty="0" smtClean="0"/>
              <a:t>1. Choose a “curvy” fourth degree polynomial that is not symmetric about a point.</a:t>
            </a:r>
          </a:p>
          <a:p>
            <a:pPr marL="0" indent="0">
              <a:buNone/>
            </a:pPr>
            <a:endParaRPr lang="en-US" sz="2000" dirty="0" smtClean="0"/>
          </a:p>
          <a:p>
            <a:r>
              <a:rPr lang="en-US" sz="2000" dirty="0" smtClean="0"/>
              <a:t>2</a:t>
            </a:r>
            <a:r>
              <a:rPr lang="en-US" sz="2000" dirty="0"/>
              <a:t>. Graph your polynomial as accurately as possible on graph paper for an “interesting” interval of at least 10 units long (for part 3A, it might be easier with two or more copies of this graph</a:t>
            </a:r>
            <a:r>
              <a:rPr lang="en-US" sz="2000" dirty="0" smtClean="0"/>
              <a:t>). [Graphsketch.com?]</a:t>
            </a:r>
          </a:p>
          <a:p>
            <a:endParaRPr lang="en-US" sz="2000" dirty="0"/>
          </a:p>
          <a:p>
            <a:r>
              <a:rPr lang="en-US" sz="2000" dirty="0" smtClean="0"/>
              <a:t>[Hopefully, we will be using the Chromebooks in </a:t>
            </a:r>
            <a:r>
              <a:rPr lang="en-US" sz="2000" smtClean="0"/>
              <a:t>class or going </a:t>
            </a:r>
            <a:r>
              <a:rPr lang="en-US" sz="2000" dirty="0" smtClean="0"/>
              <a:t>to a computer lab one day to work on this.]</a:t>
            </a:r>
            <a:endParaRPr lang="en-US" sz="2000" dirty="0"/>
          </a:p>
          <a:p>
            <a:endParaRPr lang="en-US" dirty="0"/>
          </a:p>
          <a:p>
            <a:endParaRPr lang="en-US" dirty="0"/>
          </a:p>
          <a:p>
            <a:pPr marL="0" indent="0">
              <a:buNone/>
            </a:pPr>
            <a:endParaRPr lang="en-US" dirty="0"/>
          </a:p>
        </p:txBody>
      </p:sp>
    </p:spTree>
    <p:extLst>
      <p:ext uri="{BB962C8B-B14F-4D97-AF65-F5344CB8AC3E}">
        <p14:creationId xmlns:p14="http://schemas.microsoft.com/office/powerpoint/2010/main" val="3075264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down)">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wipe(down)">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5.3 Mean Value Theorem Project</a:t>
            </a:r>
            <a:endParaRPr lang="en-US" dirty="0"/>
          </a:p>
        </p:txBody>
      </p:sp>
      <p:sp>
        <p:nvSpPr>
          <p:cNvPr id="3" name="Content Placeholder 2"/>
          <p:cNvSpPr>
            <a:spLocks noGrp="1"/>
          </p:cNvSpPr>
          <p:nvPr>
            <p:ph idx="1"/>
          </p:nvPr>
        </p:nvSpPr>
        <p:spPr/>
        <p:txBody>
          <a:bodyPr>
            <a:normAutofit fontScale="92500" lnSpcReduction="10000"/>
          </a:bodyPr>
          <a:lstStyle/>
          <a:p>
            <a:r>
              <a:rPr lang="en-US" dirty="0"/>
              <a:t>3. Apply the MVT to your graph on your interval two ways:</a:t>
            </a:r>
          </a:p>
          <a:p>
            <a:r>
              <a:rPr lang="en-US" dirty="0" smtClean="0"/>
              <a:t>A</a:t>
            </a:r>
            <a:r>
              <a:rPr lang="en-US" dirty="0"/>
              <a:t>) </a:t>
            </a:r>
          </a:p>
          <a:p>
            <a:pPr lvl="0"/>
            <a:r>
              <a:rPr lang="en-US" dirty="0"/>
              <a:t>Rausch’s Geometric Method: By constructing the (</a:t>
            </a:r>
            <a:r>
              <a:rPr lang="en-US" i="1" dirty="0"/>
              <a:t>b</a:t>
            </a:r>
            <a:r>
              <a:rPr lang="en-US" dirty="0"/>
              <a:t>-</a:t>
            </a:r>
            <a:r>
              <a:rPr lang="en-US" i="1" dirty="0"/>
              <a:t>a</a:t>
            </a:r>
            <a:r>
              <a:rPr lang="en-US" dirty="0"/>
              <a:t>) x </a:t>
            </a:r>
            <a:r>
              <a:rPr lang="en-US" i="1" dirty="0"/>
              <a:t>f</a:t>
            </a:r>
            <a:r>
              <a:rPr lang="en-US" dirty="0"/>
              <a:t>(</a:t>
            </a:r>
            <a:r>
              <a:rPr lang="en-US" i="1" dirty="0"/>
              <a:t>c</a:t>
            </a:r>
            <a:r>
              <a:rPr lang="en-US" dirty="0"/>
              <a:t>) rectangle and “filling in” the empty sections in your rectangle with the parts above it.  Explain why this is a consequence of the MVT.</a:t>
            </a:r>
          </a:p>
          <a:p>
            <a:endParaRPr lang="en-US" dirty="0"/>
          </a:p>
          <a:p>
            <a:r>
              <a:rPr lang="en-US" dirty="0"/>
              <a:t>or</a:t>
            </a:r>
          </a:p>
          <a:p>
            <a:endParaRPr lang="en-US" dirty="0"/>
          </a:p>
          <a:p>
            <a:pPr lvl="0"/>
            <a:r>
              <a:rPr lang="en-US" dirty="0" err="1"/>
              <a:t>Gentil’s</a:t>
            </a:r>
            <a:r>
              <a:rPr lang="en-US" dirty="0"/>
              <a:t> Geometric Method: By constructing the (</a:t>
            </a:r>
            <a:r>
              <a:rPr lang="en-US" i="1" dirty="0"/>
              <a:t>b</a:t>
            </a:r>
            <a:r>
              <a:rPr lang="en-US" dirty="0"/>
              <a:t>-</a:t>
            </a:r>
            <a:r>
              <a:rPr lang="en-US" i="1" dirty="0"/>
              <a:t>a</a:t>
            </a:r>
            <a:r>
              <a:rPr lang="en-US" dirty="0"/>
              <a:t>) x </a:t>
            </a:r>
            <a:r>
              <a:rPr lang="en-US" i="1" dirty="0"/>
              <a:t>f</a:t>
            </a:r>
            <a:r>
              <a:rPr lang="en-US" dirty="0"/>
              <a:t>(</a:t>
            </a:r>
            <a:r>
              <a:rPr lang="en-US" i="1" dirty="0"/>
              <a:t>c</a:t>
            </a:r>
            <a:r>
              <a:rPr lang="en-US" dirty="0"/>
              <a:t>) rectangle and filling in the rectangle and the area under the curve with the same small items and comparing the number of items.</a:t>
            </a:r>
          </a:p>
          <a:p>
            <a:endParaRPr lang="en-US" dirty="0"/>
          </a:p>
        </p:txBody>
      </p:sp>
    </p:spTree>
    <p:extLst>
      <p:ext uri="{BB962C8B-B14F-4D97-AF65-F5344CB8AC3E}">
        <p14:creationId xmlns:p14="http://schemas.microsoft.com/office/powerpoint/2010/main" val="2598818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down)">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wipe(down)">
                                      <p:cBhvr>
                                        <p:cTn id="15" dur="500"/>
                                        <p:tgtEl>
                                          <p:spTgt spid="3">
                                            <p:txEl>
                                              <p:pRg st="4" end="4"/>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wipe(down)">
                                      <p:cBhvr>
                                        <p:cTn id="1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5.3 Mean Value Theorem Project</a:t>
            </a:r>
            <a:endParaRPr lang="en-US" dirty="0"/>
          </a:p>
        </p:txBody>
      </p:sp>
      <p:sp>
        <p:nvSpPr>
          <p:cNvPr id="3" name="Content Placeholder 2"/>
          <p:cNvSpPr>
            <a:spLocks noGrp="1"/>
          </p:cNvSpPr>
          <p:nvPr>
            <p:ph idx="1"/>
          </p:nvPr>
        </p:nvSpPr>
        <p:spPr/>
        <p:txBody>
          <a:bodyPr>
            <a:normAutofit fontScale="85000" lnSpcReduction="10000"/>
          </a:bodyPr>
          <a:lstStyle/>
          <a:p>
            <a:r>
              <a:rPr lang="en-US" dirty="0"/>
              <a:t>AND</a:t>
            </a:r>
          </a:p>
          <a:p>
            <a:endParaRPr lang="en-US" dirty="0"/>
          </a:p>
          <a:p>
            <a:r>
              <a:rPr lang="en-US" dirty="0"/>
              <a:t>B) </a:t>
            </a:r>
            <a:r>
              <a:rPr lang="en-US" dirty="0" err="1"/>
              <a:t>Fraunhoffer</a:t>
            </a:r>
            <a:r>
              <a:rPr lang="en-US" dirty="0"/>
              <a:t> &amp; </a:t>
            </a:r>
            <a:r>
              <a:rPr lang="en-US" dirty="0" err="1"/>
              <a:t>Hubbert’s</a:t>
            </a:r>
            <a:r>
              <a:rPr lang="en-US" dirty="0"/>
              <a:t> Analytic Method: By using integrals instead of cut and paste considering the function f(x) – f(c).  Your focus should be on explaining WHY you are calculating everything you are calculating as much as your actual calculations.</a:t>
            </a:r>
          </a:p>
          <a:p>
            <a:r>
              <a:rPr lang="en-US" dirty="0"/>
              <a:t>or</a:t>
            </a:r>
          </a:p>
          <a:p>
            <a:endParaRPr lang="en-US" dirty="0"/>
          </a:p>
          <a:p>
            <a:pPr lvl="0"/>
            <a:r>
              <a:rPr lang="en-US" dirty="0"/>
              <a:t>Chen’s Analytic Method: By dividing up the original (</a:t>
            </a:r>
            <a:r>
              <a:rPr lang="en-US" i="1" dirty="0"/>
              <a:t>b</a:t>
            </a:r>
            <a:r>
              <a:rPr lang="en-US" dirty="0"/>
              <a:t>-</a:t>
            </a:r>
            <a:r>
              <a:rPr lang="en-US" i="1" dirty="0"/>
              <a:t>a</a:t>
            </a:r>
            <a:r>
              <a:rPr lang="en-US" dirty="0"/>
              <a:t>) x </a:t>
            </a:r>
            <a:r>
              <a:rPr lang="en-US" i="1" dirty="0"/>
              <a:t>f</a:t>
            </a:r>
            <a:r>
              <a:rPr lang="en-US" dirty="0"/>
              <a:t>(</a:t>
            </a:r>
            <a:r>
              <a:rPr lang="en-US" i="1" dirty="0"/>
              <a:t>c</a:t>
            </a:r>
            <a:r>
              <a:rPr lang="en-US" dirty="0"/>
              <a:t>) rectangle and finding the area in chunks between values of </a:t>
            </a:r>
            <a:r>
              <a:rPr lang="en-US" i="1" dirty="0"/>
              <a:t>c</a:t>
            </a:r>
            <a:r>
              <a:rPr lang="en-US" dirty="0"/>
              <a:t>.</a:t>
            </a:r>
          </a:p>
          <a:p>
            <a:endParaRPr lang="en-US" dirty="0"/>
          </a:p>
          <a:p>
            <a:r>
              <a:rPr lang="en-US" dirty="0"/>
              <a:t>4. Correctly label all of the geometry from the MVT on your picture(s</a:t>
            </a:r>
            <a:r>
              <a:rPr lang="en-US" dirty="0" smtClean="0"/>
              <a:t>). [</a:t>
            </a:r>
            <a:r>
              <a:rPr lang="en-US" i="1" dirty="0"/>
              <a:t>a, b, b-a, f(c), c, f(x), , (b-a)f(c), </a:t>
            </a:r>
            <a:r>
              <a:rPr lang="en-US" dirty="0"/>
              <a:t>etc.]</a:t>
            </a:r>
          </a:p>
          <a:p>
            <a:endParaRPr lang="en-US" dirty="0"/>
          </a:p>
        </p:txBody>
      </p:sp>
    </p:spTree>
    <p:extLst>
      <p:ext uri="{BB962C8B-B14F-4D97-AF65-F5344CB8AC3E}">
        <p14:creationId xmlns:p14="http://schemas.microsoft.com/office/powerpoint/2010/main" val="3706787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down)">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wipe(down)">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wipe(down)">
                                      <p:cBhvr>
                                        <p:cTn id="2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5.3 Mean Value Theorem</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An interesting observation:</a:t>
                </a:r>
              </a:p>
              <a:p>
                <a:pPr lvl="1"/>
                <a14:m>
                  <m:oMath xmlns:m="http://schemas.openxmlformats.org/officeDocument/2006/math">
                    <m:nary>
                      <m:naryPr>
                        <m:limLoc m:val="undOvr"/>
                        <m:ctrlPr>
                          <a:rPr lang="en-US" i="1">
                            <a:latin typeface="Cambria Math" panose="02040503050406030204" pitchFamily="18" charset="0"/>
                          </a:rPr>
                        </m:ctrlPr>
                      </m:naryPr>
                      <m:sub>
                        <m:r>
                          <m:rPr>
                            <m:brk/>
                          </m:rPr>
                          <a:rPr lang="en-US" i="1">
                            <a:latin typeface="Cambria Math"/>
                          </a:rPr>
                          <m:t>𝑎</m:t>
                        </m:r>
                      </m:sub>
                      <m:sup>
                        <m:r>
                          <a:rPr lang="en-US" i="1">
                            <a:latin typeface="Cambria Math"/>
                          </a:rPr>
                          <m:t>𝑏</m:t>
                        </m:r>
                      </m:sup>
                      <m:e>
                        <m:r>
                          <a:rPr lang="en-US" i="1">
                            <a:latin typeface="Cambria Math"/>
                          </a:rPr>
                          <m:t>𝑓</m:t>
                        </m:r>
                        <m:d>
                          <m:dPr>
                            <m:ctrlPr>
                              <a:rPr lang="en-US" i="1">
                                <a:latin typeface="Cambria Math" panose="02040503050406030204" pitchFamily="18" charset="0"/>
                              </a:rPr>
                            </m:ctrlPr>
                          </m:dPr>
                          <m:e>
                            <m:r>
                              <a:rPr lang="en-US" i="1">
                                <a:latin typeface="Cambria Math"/>
                              </a:rPr>
                              <m:t>𝑥</m:t>
                            </m:r>
                          </m:e>
                        </m:d>
                      </m:e>
                    </m:nary>
                    <m:r>
                      <a:rPr lang="en-US" i="1">
                        <a:latin typeface="Cambria Math"/>
                      </a:rPr>
                      <m:t>𝑑𝑥</m:t>
                    </m:r>
                    <m:r>
                      <a:rPr lang="en-US" i="1">
                        <a:latin typeface="Cambria Math"/>
                      </a:rPr>
                      <m:t>=</m:t>
                    </m:r>
                    <m:r>
                      <a:rPr lang="en-US" i="1">
                        <a:latin typeface="Cambria Math"/>
                      </a:rPr>
                      <m:t>𝐹</m:t>
                    </m:r>
                    <m:d>
                      <m:dPr>
                        <m:ctrlPr>
                          <a:rPr lang="en-US" i="1">
                            <a:latin typeface="Cambria Math" panose="02040503050406030204" pitchFamily="18" charset="0"/>
                          </a:rPr>
                        </m:ctrlPr>
                      </m:dPr>
                      <m:e>
                        <m:r>
                          <a:rPr lang="en-US" i="1">
                            <a:latin typeface="Cambria Math"/>
                          </a:rPr>
                          <m:t>𝑏</m:t>
                        </m:r>
                      </m:e>
                    </m:d>
                    <m:r>
                      <a:rPr lang="en-US" i="1">
                        <a:latin typeface="Cambria Math"/>
                      </a:rPr>
                      <m:t>−</m:t>
                    </m:r>
                    <m:r>
                      <a:rPr lang="en-US" i="1">
                        <a:latin typeface="Cambria Math"/>
                      </a:rPr>
                      <m:t>𝐹</m:t>
                    </m:r>
                    <m:r>
                      <a:rPr lang="en-US" i="1">
                        <a:latin typeface="Cambria Math"/>
                      </a:rPr>
                      <m:t>(</m:t>
                    </m:r>
                    <m:r>
                      <a:rPr lang="en-US" i="1">
                        <a:latin typeface="Cambria Math"/>
                      </a:rPr>
                      <m:t>𝑎</m:t>
                    </m:r>
                    <m:r>
                      <a:rPr lang="en-US" i="1">
                        <a:latin typeface="Cambria Math"/>
                      </a:rPr>
                      <m:t>)</m:t>
                    </m:r>
                  </m:oMath>
                </a14:m>
                <a:r>
                  <a:rPr lang="en-US" dirty="0" smtClean="0"/>
                  <a:t> from the Fundamental Theorem</a:t>
                </a:r>
              </a:p>
              <a:p>
                <a:pPr lvl="1"/>
                <a14:m>
                  <m:oMath xmlns:m="http://schemas.openxmlformats.org/officeDocument/2006/math">
                    <m:r>
                      <a:rPr lang="en-US" b="0" i="1" smtClean="0">
                        <a:latin typeface="Cambria Math"/>
                      </a:rPr>
                      <m:t>𝑓</m:t>
                    </m:r>
                    <m:d>
                      <m:dPr>
                        <m:ctrlPr>
                          <a:rPr lang="en-US" b="0" i="1" smtClean="0">
                            <a:latin typeface="Cambria Math" panose="02040503050406030204" pitchFamily="18" charset="0"/>
                          </a:rPr>
                        </m:ctrlPr>
                      </m:dPr>
                      <m:e>
                        <m:r>
                          <a:rPr lang="en-US" b="0" i="1" smtClean="0">
                            <a:latin typeface="Cambria Math"/>
                          </a:rPr>
                          <m:t>𝑐</m:t>
                        </m:r>
                      </m:e>
                    </m:d>
                    <m:r>
                      <a:rPr lang="en-US" b="0" i="1" smtClean="0">
                        <a:latin typeface="Cambria Math"/>
                      </a:rPr>
                      <m:t>= </m:t>
                    </m:r>
                    <m:f>
                      <m:fPr>
                        <m:ctrlPr>
                          <a:rPr lang="en-US" i="1">
                            <a:latin typeface="Cambria Math" panose="02040503050406030204" pitchFamily="18" charset="0"/>
                          </a:rPr>
                        </m:ctrlPr>
                      </m:fPr>
                      <m:num>
                        <m:r>
                          <a:rPr lang="en-US" i="1">
                            <a:latin typeface="Cambria Math"/>
                          </a:rPr>
                          <m:t>1</m:t>
                        </m:r>
                      </m:num>
                      <m:den>
                        <m:r>
                          <a:rPr lang="en-US" i="1">
                            <a:latin typeface="Cambria Math"/>
                          </a:rPr>
                          <m:t>𝑏</m:t>
                        </m:r>
                        <m:r>
                          <a:rPr lang="en-US" i="1">
                            <a:latin typeface="Cambria Math"/>
                          </a:rPr>
                          <m:t>−</m:t>
                        </m:r>
                        <m:r>
                          <a:rPr lang="en-US" i="1">
                            <a:latin typeface="Cambria Math"/>
                          </a:rPr>
                          <m:t>𝑎</m:t>
                        </m:r>
                      </m:den>
                    </m:f>
                    <m:nary>
                      <m:naryPr>
                        <m:limLoc m:val="undOvr"/>
                        <m:ctrlPr>
                          <a:rPr lang="en-US" i="1">
                            <a:latin typeface="Cambria Math" panose="02040503050406030204" pitchFamily="18" charset="0"/>
                          </a:rPr>
                        </m:ctrlPr>
                      </m:naryPr>
                      <m:sub>
                        <m:r>
                          <m:rPr>
                            <m:brk m:alnAt="24"/>
                          </m:rPr>
                          <a:rPr lang="en-US" i="1">
                            <a:latin typeface="Cambria Math"/>
                          </a:rPr>
                          <m:t>𝑎</m:t>
                        </m:r>
                      </m:sub>
                      <m:sup>
                        <m:r>
                          <a:rPr lang="en-US" i="1">
                            <a:latin typeface="Cambria Math"/>
                          </a:rPr>
                          <m:t>𝑏</m:t>
                        </m:r>
                      </m:sup>
                      <m:e>
                        <m:r>
                          <a:rPr lang="en-US" i="1">
                            <a:latin typeface="Cambria Math"/>
                          </a:rPr>
                          <m:t>𝑓</m:t>
                        </m:r>
                        <m:d>
                          <m:dPr>
                            <m:ctrlPr>
                              <a:rPr lang="en-US" i="1">
                                <a:latin typeface="Cambria Math" panose="02040503050406030204" pitchFamily="18" charset="0"/>
                              </a:rPr>
                            </m:ctrlPr>
                          </m:dPr>
                          <m:e>
                            <m:r>
                              <a:rPr lang="en-US" i="1">
                                <a:latin typeface="Cambria Math"/>
                              </a:rPr>
                              <m:t>𝑥</m:t>
                            </m:r>
                          </m:e>
                        </m:d>
                        <m:r>
                          <a:rPr lang="en-US" i="1">
                            <a:latin typeface="Cambria Math"/>
                          </a:rPr>
                          <m:t>𝑑𝑥</m:t>
                        </m:r>
                      </m:e>
                    </m:nary>
                  </m:oMath>
                </a14:m>
                <a:r>
                  <a:rPr lang="en-US" dirty="0" smtClean="0"/>
                  <a:t> is the average value (MVT)</a:t>
                </a:r>
              </a:p>
              <a:p>
                <a:pPr lvl="1"/>
                <a14:m>
                  <m:oMath xmlns:m="http://schemas.openxmlformats.org/officeDocument/2006/math">
                    <m:r>
                      <a:rPr lang="en-US" b="0" i="1" smtClean="0">
                        <a:latin typeface="Cambria Math"/>
                      </a:rPr>
                      <m:t>𝑓</m:t>
                    </m:r>
                    <m:d>
                      <m:dPr>
                        <m:ctrlPr>
                          <a:rPr lang="en-US" b="0" i="1" smtClean="0">
                            <a:latin typeface="Cambria Math" panose="02040503050406030204" pitchFamily="18" charset="0"/>
                          </a:rPr>
                        </m:ctrlPr>
                      </m:dPr>
                      <m:e>
                        <m:r>
                          <a:rPr lang="en-US" b="0" i="1" smtClean="0">
                            <a:latin typeface="Cambria Math"/>
                          </a:rPr>
                          <m:t>𝑐</m:t>
                        </m:r>
                      </m:e>
                    </m:d>
                    <m:r>
                      <a:rPr lang="en-US" b="0" i="1" smtClean="0">
                        <a:latin typeface="Cambria Math"/>
                      </a:rPr>
                      <m:t>= </m:t>
                    </m:r>
                    <m:f>
                      <m:fPr>
                        <m:ctrlPr>
                          <a:rPr lang="en-US" i="1" smtClean="0">
                            <a:latin typeface="Cambria Math" panose="02040503050406030204" pitchFamily="18" charset="0"/>
                          </a:rPr>
                        </m:ctrlPr>
                      </m:fPr>
                      <m:num>
                        <m:r>
                          <a:rPr lang="en-US" i="1">
                            <a:latin typeface="Cambria Math"/>
                          </a:rPr>
                          <m:t>1</m:t>
                        </m:r>
                      </m:num>
                      <m:den>
                        <m:r>
                          <a:rPr lang="en-US" i="1">
                            <a:latin typeface="Cambria Math"/>
                          </a:rPr>
                          <m:t>𝑏</m:t>
                        </m:r>
                        <m:r>
                          <a:rPr lang="en-US" i="1">
                            <a:latin typeface="Cambria Math"/>
                          </a:rPr>
                          <m:t>−</m:t>
                        </m:r>
                        <m:r>
                          <a:rPr lang="en-US" i="1">
                            <a:latin typeface="Cambria Math"/>
                          </a:rPr>
                          <m:t>𝑎</m:t>
                        </m:r>
                      </m:den>
                    </m:f>
                    <m:r>
                      <a:rPr lang="en-US" b="0" i="1" smtClean="0">
                        <a:latin typeface="Cambria Math"/>
                      </a:rPr>
                      <m:t> </m:t>
                    </m:r>
                    <m:d>
                      <m:dPr>
                        <m:begChr m:val="["/>
                        <m:endChr m:val="]"/>
                        <m:ctrlPr>
                          <a:rPr lang="en-US" b="0" i="1" smtClean="0">
                            <a:latin typeface="Cambria Math" panose="02040503050406030204" pitchFamily="18" charset="0"/>
                          </a:rPr>
                        </m:ctrlPr>
                      </m:dPr>
                      <m:e>
                        <m:r>
                          <a:rPr lang="en-US" b="0" i="1" smtClean="0">
                            <a:latin typeface="Cambria Math"/>
                          </a:rPr>
                          <m:t>𝐹</m:t>
                        </m:r>
                        <m:d>
                          <m:dPr>
                            <m:ctrlPr>
                              <a:rPr lang="en-US" b="0" i="1" smtClean="0">
                                <a:latin typeface="Cambria Math" panose="02040503050406030204" pitchFamily="18" charset="0"/>
                              </a:rPr>
                            </m:ctrlPr>
                          </m:dPr>
                          <m:e>
                            <m:r>
                              <a:rPr lang="en-US" b="0" i="1" smtClean="0">
                                <a:latin typeface="Cambria Math"/>
                              </a:rPr>
                              <m:t>𝑏</m:t>
                            </m:r>
                          </m:e>
                        </m:d>
                        <m:r>
                          <a:rPr lang="en-US" b="0" i="1" smtClean="0">
                            <a:latin typeface="Cambria Math"/>
                          </a:rPr>
                          <m:t>−</m:t>
                        </m:r>
                        <m:r>
                          <a:rPr lang="en-US" b="0" i="1" smtClean="0">
                            <a:latin typeface="Cambria Math"/>
                          </a:rPr>
                          <m:t>𝐹</m:t>
                        </m:r>
                        <m:d>
                          <m:dPr>
                            <m:ctrlPr>
                              <a:rPr lang="en-US" b="0" i="1" smtClean="0">
                                <a:latin typeface="Cambria Math" panose="02040503050406030204" pitchFamily="18" charset="0"/>
                              </a:rPr>
                            </m:ctrlPr>
                          </m:dPr>
                          <m:e>
                            <m:r>
                              <a:rPr lang="en-US" b="0" i="1" smtClean="0">
                                <a:latin typeface="Cambria Math"/>
                              </a:rPr>
                              <m:t>𝑎</m:t>
                            </m:r>
                          </m:e>
                        </m:d>
                      </m:e>
                    </m:d>
                  </m:oMath>
                </a14:m>
                <a:r>
                  <a:rPr lang="en-US" dirty="0" smtClean="0"/>
                  <a:t> by substitution</a:t>
                </a:r>
              </a:p>
              <a:p>
                <a:pPr lvl="1"/>
                <a14:m>
                  <m:oMath xmlns:m="http://schemas.openxmlformats.org/officeDocument/2006/math">
                    <m:r>
                      <a:rPr lang="en-US" b="0" i="1" smtClean="0">
                        <a:latin typeface="Cambria Math"/>
                      </a:rPr>
                      <m:t>𝑓</m:t>
                    </m:r>
                    <m:d>
                      <m:dPr>
                        <m:ctrlPr>
                          <a:rPr lang="en-US" i="1">
                            <a:latin typeface="Cambria Math" panose="02040503050406030204" pitchFamily="18" charset="0"/>
                          </a:rPr>
                        </m:ctrlPr>
                      </m:dPr>
                      <m:e>
                        <m:r>
                          <a:rPr lang="en-US" i="1">
                            <a:latin typeface="Cambria Math"/>
                          </a:rPr>
                          <m:t>𝑐</m:t>
                        </m:r>
                      </m:e>
                    </m:d>
                    <m:r>
                      <a:rPr lang="en-US" i="1">
                        <a:latin typeface="Cambria Math"/>
                      </a:rPr>
                      <m:t>= </m:t>
                    </m:r>
                    <m:f>
                      <m:fPr>
                        <m:ctrlPr>
                          <a:rPr lang="en-US" i="1">
                            <a:latin typeface="Cambria Math" panose="02040503050406030204" pitchFamily="18" charset="0"/>
                          </a:rPr>
                        </m:ctrlPr>
                      </m:fPr>
                      <m:num>
                        <m:r>
                          <a:rPr lang="en-US" b="0" i="1" smtClean="0">
                            <a:latin typeface="Cambria Math"/>
                          </a:rPr>
                          <m:t>𝐹</m:t>
                        </m:r>
                        <m:d>
                          <m:dPr>
                            <m:ctrlPr>
                              <a:rPr lang="en-US" i="1">
                                <a:latin typeface="Cambria Math" panose="02040503050406030204" pitchFamily="18" charset="0"/>
                              </a:rPr>
                            </m:ctrlPr>
                          </m:dPr>
                          <m:e>
                            <m:r>
                              <a:rPr lang="en-US" i="1">
                                <a:latin typeface="Cambria Math"/>
                              </a:rPr>
                              <m:t>𝑏</m:t>
                            </m:r>
                          </m:e>
                        </m:d>
                        <m:r>
                          <a:rPr lang="en-US" i="1">
                            <a:latin typeface="Cambria Math"/>
                          </a:rPr>
                          <m:t>−</m:t>
                        </m:r>
                        <m:r>
                          <a:rPr lang="en-US" b="0" i="1" smtClean="0">
                            <a:latin typeface="Cambria Math"/>
                          </a:rPr>
                          <m:t>𝐹</m:t>
                        </m:r>
                        <m:r>
                          <a:rPr lang="en-US" i="1">
                            <a:latin typeface="Cambria Math"/>
                          </a:rPr>
                          <m:t>(</m:t>
                        </m:r>
                        <m:r>
                          <a:rPr lang="en-US" i="1">
                            <a:latin typeface="Cambria Math"/>
                          </a:rPr>
                          <m:t>𝑎</m:t>
                        </m:r>
                        <m:r>
                          <a:rPr lang="en-US" i="1">
                            <a:latin typeface="Cambria Math"/>
                          </a:rPr>
                          <m:t>)</m:t>
                        </m:r>
                      </m:num>
                      <m:den>
                        <m:r>
                          <a:rPr lang="en-US" i="1">
                            <a:latin typeface="Cambria Math"/>
                          </a:rPr>
                          <m:t>𝑏</m:t>
                        </m:r>
                        <m:r>
                          <a:rPr lang="en-US" i="1">
                            <a:latin typeface="Cambria Math"/>
                          </a:rPr>
                          <m:t> −</m:t>
                        </m:r>
                        <m:r>
                          <a:rPr lang="en-US" i="1">
                            <a:latin typeface="Cambria Math"/>
                          </a:rPr>
                          <m:t>𝑎</m:t>
                        </m:r>
                      </m:den>
                    </m:f>
                  </m:oMath>
                </a14:m>
                <a:r>
                  <a:rPr lang="en-US" dirty="0" smtClean="0"/>
                  <a:t> is the derivative version of the MVT!</a:t>
                </a:r>
              </a:p>
              <a:p>
                <a:pPr lvl="1"/>
                <a:endParaRPr lang="en-US" dirty="0"/>
              </a:p>
              <a:p>
                <a:r>
                  <a:rPr lang="en-US" dirty="0" smtClean="0"/>
                  <a:t>Assignment: pg. 291 (11-18, 31-36, 40, 41, 45, 49, 50)</a:t>
                </a:r>
              </a:p>
              <a:p>
                <a:r>
                  <a:rPr lang="en-US" dirty="0" smtClean="0"/>
                  <a:t>Project: due class after Chapter 5 Test</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14"/>
                </a:stretch>
              </a:blipFill>
            </p:spPr>
            <p:txBody>
              <a:bodyPr/>
              <a:lstStyle/>
              <a:p>
                <a:r>
                  <a:rPr lang="en-US">
                    <a:noFill/>
                  </a:rPr>
                  <a:t> </a:t>
                </a:r>
              </a:p>
            </p:txBody>
          </p:sp>
        </mc:Fallback>
      </mc:AlternateContent>
    </p:spTree>
    <p:extLst>
      <p:ext uri="{BB962C8B-B14F-4D97-AF65-F5344CB8AC3E}">
        <p14:creationId xmlns:p14="http://schemas.microsoft.com/office/powerpoint/2010/main" val="474464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down)">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wipe(down)">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Fundamental Theorem of Calculus (plus more FTC)</a:t>
            </a:r>
            <a:endParaRPr lang="en-US" dirty="0"/>
          </a:p>
        </p:txBody>
      </p:sp>
      <p:sp>
        <p:nvSpPr>
          <p:cNvPr id="3" name="Text Placeholder 2"/>
          <p:cNvSpPr>
            <a:spLocks noGrp="1"/>
          </p:cNvSpPr>
          <p:nvPr>
            <p:ph type="body" idx="1"/>
          </p:nvPr>
        </p:nvSpPr>
        <p:spPr/>
        <p:txBody>
          <a:bodyPr/>
          <a:lstStyle/>
          <a:p>
            <a:r>
              <a:rPr lang="en-US" dirty="0" smtClean="0"/>
              <a:t>5.4</a:t>
            </a:r>
            <a:endParaRPr lang="en-US" dirty="0"/>
          </a:p>
        </p:txBody>
      </p:sp>
    </p:spTree>
    <p:extLst>
      <p:ext uri="{BB962C8B-B14F-4D97-AF65-F5344CB8AC3E}">
        <p14:creationId xmlns:p14="http://schemas.microsoft.com/office/powerpoint/2010/main" val="29474683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Fundamental Theorem</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Autofit/>
              </a:bodyPr>
              <a:lstStyle/>
              <a:p>
                <a:r>
                  <a:rPr lang="en-US" sz="2400" dirty="0" smtClean="0"/>
                  <a:t>Second Fundamental Theorem of Calculus: If f is continuous on an open interval containing a, then for every x in the interval </a:t>
                </a:r>
                <a14:m>
                  <m:oMath xmlns:m="http://schemas.openxmlformats.org/officeDocument/2006/math">
                    <m:f>
                      <m:fPr>
                        <m:ctrlPr>
                          <a:rPr lang="en-US" sz="2400" i="1" smtClean="0">
                            <a:latin typeface="Cambria Math" panose="02040503050406030204" pitchFamily="18" charset="0"/>
                          </a:rPr>
                        </m:ctrlPr>
                      </m:fPr>
                      <m:num>
                        <m:r>
                          <a:rPr lang="en-US" sz="2400" b="0" i="1" smtClean="0">
                            <a:latin typeface="Cambria Math"/>
                          </a:rPr>
                          <m:t>𝑑</m:t>
                        </m:r>
                      </m:num>
                      <m:den>
                        <m:r>
                          <a:rPr lang="en-US" sz="2400" b="0" i="1" smtClean="0">
                            <a:latin typeface="Cambria Math"/>
                          </a:rPr>
                          <m:t>𝑑𝑥</m:t>
                        </m:r>
                      </m:den>
                    </m:f>
                    <m:d>
                      <m:dPr>
                        <m:begChr m:val="["/>
                        <m:endChr m:val="]"/>
                        <m:ctrlPr>
                          <a:rPr lang="en-US" sz="2400" i="1" smtClean="0">
                            <a:latin typeface="Cambria Math" panose="02040503050406030204" pitchFamily="18" charset="0"/>
                          </a:rPr>
                        </m:ctrlPr>
                      </m:dPr>
                      <m:e>
                        <m:nary>
                          <m:naryPr>
                            <m:limLoc m:val="undOvr"/>
                            <m:ctrlPr>
                              <a:rPr lang="en-US" sz="2400" i="1" smtClean="0">
                                <a:latin typeface="Cambria Math" panose="02040503050406030204" pitchFamily="18" charset="0"/>
                              </a:rPr>
                            </m:ctrlPr>
                          </m:naryPr>
                          <m:sub>
                            <m:r>
                              <m:rPr>
                                <m:brk m:alnAt="24"/>
                              </m:rPr>
                              <a:rPr lang="en-US" sz="2400" b="0" i="1" smtClean="0">
                                <a:latin typeface="Cambria Math"/>
                              </a:rPr>
                              <m:t>𝑎</m:t>
                            </m:r>
                          </m:sub>
                          <m:sup>
                            <m:r>
                              <a:rPr lang="en-US" sz="2400" b="0" i="1" smtClean="0">
                                <a:latin typeface="Cambria Math"/>
                              </a:rPr>
                              <m:t>𝑥</m:t>
                            </m:r>
                          </m:sup>
                          <m:e>
                            <m:r>
                              <a:rPr lang="en-US" sz="2400" b="0" i="1" smtClean="0">
                                <a:latin typeface="Cambria Math"/>
                              </a:rPr>
                              <m:t>𝑓</m:t>
                            </m:r>
                            <m:d>
                              <m:dPr>
                                <m:ctrlPr>
                                  <a:rPr lang="en-US" sz="2400" b="0" i="1" smtClean="0">
                                    <a:latin typeface="Cambria Math" panose="02040503050406030204" pitchFamily="18" charset="0"/>
                                  </a:rPr>
                                </m:ctrlPr>
                              </m:dPr>
                              <m:e>
                                <m:r>
                                  <a:rPr lang="en-US" sz="2400" b="0" i="1" smtClean="0">
                                    <a:latin typeface="Cambria Math"/>
                                  </a:rPr>
                                  <m:t>𝑡</m:t>
                                </m:r>
                              </m:e>
                            </m:d>
                            <m:r>
                              <a:rPr lang="en-US" sz="2400" b="0" i="1" smtClean="0">
                                <a:latin typeface="Cambria Math"/>
                              </a:rPr>
                              <m:t> </m:t>
                            </m:r>
                            <m:r>
                              <a:rPr lang="en-US" sz="2400" b="0" i="1" smtClean="0">
                                <a:latin typeface="Cambria Math"/>
                              </a:rPr>
                              <m:t>𝑑𝑡</m:t>
                            </m:r>
                          </m:e>
                        </m:nary>
                      </m:e>
                    </m:d>
                    <m:r>
                      <a:rPr lang="en-US" sz="2400" b="0" i="1" smtClean="0">
                        <a:latin typeface="Cambria Math"/>
                      </a:rPr>
                      <m:t>=</m:t>
                    </m:r>
                    <m:r>
                      <a:rPr lang="en-US" sz="2400" b="0" i="1" smtClean="0">
                        <a:latin typeface="Cambria Math"/>
                      </a:rPr>
                      <m:t>𝑓</m:t>
                    </m:r>
                    <m:r>
                      <a:rPr lang="en-US" sz="2400" b="0" i="1" smtClean="0">
                        <a:latin typeface="Cambria Math"/>
                      </a:rPr>
                      <m:t>(</m:t>
                    </m:r>
                    <m:r>
                      <a:rPr lang="en-US" sz="2400" b="0" i="1" smtClean="0">
                        <a:latin typeface="Cambria Math"/>
                      </a:rPr>
                      <m:t>𝑥</m:t>
                    </m:r>
                    <m:r>
                      <a:rPr lang="en-US" sz="2400" b="0" i="1" smtClean="0">
                        <a:latin typeface="Cambria Math"/>
                      </a:rPr>
                      <m:t>)</m:t>
                    </m:r>
                  </m:oMath>
                </a14:m>
                <a:r>
                  <a:rPr lang="en-US" sz="2400" dirty="0" smtClean="0"/>
                  <a:t>.</a:t>
                </a:r>
              </a:p>
              <a:p>
                <a:pPr lvl="1"/>
                <a:r>
                  <a:rPr lang="en-US" sz="2400" dirty="0" smtClean="0"/>
                  <a:t>NOTE: With the chain rule, we also get </a:t>
                </a:r>
              </a:p>
              <a:p>
                <a:pPr marL="457200" lvl="1" indent="0">
                  <a:buNone/>
                </a:pPr>
                <a14:m>
                  <m:oMathPara xmlns:m="http://schemas.openxmlformats.org/officeDocument/2006/math">
                    <m:oMathParaPr>
                      <m:jc m:val="centerGroup"/>
                    </m:oMathParaPr>
                    <m:oMath xmlns:m="http://schemas.openxmlformats.org/officeDocument/2006/math">
                      <m:f>
                        <m:fPr>
                          <m:ctrlPr>
                            <a:rPr lang="en-US" sz="2400" i="1">
                              <a:latin typeface="Cambria Math" panose="02040503050406030204" pitchFamily="18" charset="0"/>
                            </a:rPr>
                          </m:ctrlPr>
                        </m:fPr>
                        <m:num>
                          <m:r>
                            <a:rPr lang="en-US" sz="2400" i="1">
                              <a:latin typeface="Cambria Math"/>
                            </a:rPr>
                            <m:t>𝑑</m:t>
                          </m:r>
                        </m:num>
                        <m:den>
                          <m:r>
                            <a:rPr lang="en-US" sz="2400" i="1">
                              <a:latin typeface="Cambria Math"/>
                            </a:rPr>
                            <m:t>𝑑</m:t>
                          </m:r>
                          <m:r>
                            <a:rPr lang="en-US" sz="2400" b="0" i="1" smtClean="0">
                              <a:latin typeface="Cambria Math"/>
                            </a:rPr>
                            <m:t>𝑢</m:t>
                          </m:r>
                        </m:den>
                      </m:f>
                      <m:d>
                        <m:dPr>
                          <m:begChr m:val="["/>
                          <m:endChr m:val="]"/>
                          <m:ctrlPr>
                            <a:rPr lang="en-US" sz="2400" i="1">
                              <a:latin typeface="Cambria Math" panose="02040503050406030204" pitchFamily="18" charset="0"/>
                            </a:rPr>
                          </m:ctrlPr>
                        </m:dPr>
                        <m:e>
                          <m:nary>
                            <m:naryPr>
                              <m:ctrlPr>
                                <a:rPr lang="en-US" sz="2400" i="1" smtClean="0">
                                  <a:latin typeface="Cambria Math" panose="02040503050406030204" pitchFamily="18" charset="0"/>
                                </a:rPr>
                              </m:ctrlPr>
                            </m:naryPr>
                            <m:sub>
                              <m:r>
                                <m:rPr>
                                  <m:brk m:alnAt="23"/>
                                </m:rPr>
                                <a:rPr lang="en-US" sz="2400" b="0" i="1" smtClean="0">
                                  <a:latin typeface="Cambria Math"/>
                                </a:rPr>
                                <m:t>𝑎</m:t>
                              </m:r>
                            </m:sub>
                            <m:sup>
                              <m:r>
                                <a:rPr lang="en-US" sz="2400" b="0" i="1" smtClean="0">
                                  <a:latin typeface="Cambria Math"/>
                                </a:rPr>
                                <m:t>𝑢</m:t>
                              </m:r>
                            </m:sup>
                            <m:e>
                              <m:r>
                                <a:rPr lang="en-US" sz="2400" b="0" i="1" smtClean="0">
                                  <a:latin typeface="Cambria Math"/>
                                </a:rPr>
                                <m:t>𝑓</m:t>
                              </m:r>
                              <m:d>
                                <m:dPr>
                                  <m:ctrlPr>
                                    <a:rPr lang="en-US" sz="2400" b="0" i="1" smtClean="0">
                                      <a:latin typeface="Cambria Math" panose="02040503050406030204" pitchFamily="18" charset="0"/>
                                    </a:rPr>
                                  </m:ctrlPr>
                                </m:dPr>
                                <m:e>
                                  <m:r>
                                    <a:rPr lang="en-US" sz="2400" b="0" i="1" smtClean="0">
                                      <a:latin typeface="Cambria Math"/>
                                    </a:rPr>
                                    <m:t>𝑡</m:t>
                                  </m:r>
                                </m:e>
                              </m:d>
                              <m:r>
                                <a:rPr lang="en-US" sz="2400" b="0" i="1" smtClean="0">
                                  <a:latin typeface="Cambria Math"/>
                                </a:rPr>
                                <m:t>𝑑𝑡</m:t>
                              </m:r>
                            </m:e>
                          </m:nary>
                        </m:e>
                      </m:d>
                      <m:r>
                        <a:rPr lang="en-US" sz="2400" i="1">
                          <a:latin typeface="Cambria Math"/>
                        </a:rPr>
                        <m:t>=</m:t>
                      </m:r>
                      <m:r>
                        <a:rPr lang="en-US" sz="2400" i="1">
                          <a:latin typeface="Cambria Math"/>
                        </a:rPr>
                        <m:t>𝑓</m:t>
                      </m:r>
                      <m:r>
                        <a:rPr lang="en-US" sz="2400" i="1">
                          <a:latin typeface="Cambria Math"/>
                        </a:rPr>
                        <m:t>(</m:t>
                      </m:r>
                      <m:r>
                        <a:rPr lang="en-US" sz="2400" b="0" i="1" smtClean="0">
                          <a:latin typeface="Cambria Math"/>
                        </a:rPr>
                        <m:t>𝑢</m:t>
                      </m:r>
                      <m:r>
                        <a:rPr lang="en-US" sz="2400" i="1">
                          <a:latin typeface="Cambria Math"/>
                        </a:rPr>
                        <m:t>)</m:t>
                      </m:r>
                      <m:f>
                        <m:fPr>
                          <m:ctrlPr>
                            <a:rPr lang="en-US" sz="2400" i="1" smtClean="0">
                              <a:latin typeface="Cambria Math" panose="02040503050406030204" pitchFamily="18" charset="0"/>
                            </a:rPr>
                          </m:ctrlPr>
                        </m:fPr>
                        <m:num>
                          <m:r>
                            <a:rPr lang="en-US" sz="2400" b="0" i="1" smtClean="0">
                              <a:latin typeface="Cambria Math"/>
                            </a:rPr>
                            <m:t>𝑑𝑢</m:t>
                          </m:r>
                        </m:num>
                        <m:den>
                          <m:r>
                            <a:rPr lang="en-US" sz="2400" b="0" i="1" smtClean="0">
                              <a:latin typeface="Cambria Math"/>
                            </a:rPr>
                            <m:t>𝑑𝑥</m:t>
                          </m:r>
                        </m:den>
                      </m:f>
                    </m:oMath>
                  </m:oMathPara>
                </a14:m>
                <a:endParaRPr lang="en-US" sz="2400" dirty="0" smtClean="0"/>
              </a:p>
              <a:p>
                <a:pPr lvl="1"/>
                <a:r>
                  <a:rPr lang="en-US" sz="2400" dirty="0" smtClean="0"/>
                  <a:t>NOTE FURTHER: The book will refer to this as the Fundamental Theorem of Calculus Part 1.  Your teacher will not.</a:t>
                </a:r>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027" t="-4962" r="-2568" b="-7368"/>
                </a:stretch>
              </a:blipFill>
            </p:spPr>
            <p:txBody>
              <a:bodyPr/>
              <a:lstStyle/>
              <a:p>
                <a:r>
                  <a:rPr lang="en-US">
                    <a:noFill/>
                  </a:rPr>
                  <a:t> </a:t>
                </a:r>
              </a:p>
            </p:txBody>
          </p:sp>
        </mc:Fallback>
      </mc:AlternateContent>
    </p:spTree>
    <p:extLst>
      <p:ext uri="{BB962C8B-B14F-4D97-AF65-F5344CB8AC3E}">
        <p14:creationId xmlns:p14="http://schemas.microsoft.com/office/powerpoint/2010/main" val="519093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ircle(in)">
                                      <p:cBhvr>
                                        <p:cTn id="7" dur="2000"/>
                                        <p:tgtEl>
                                          <p:spTgt spid="3">
                                            <p:txEl>
                                              <p:pRg st="1" end="1"/>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circle(in)">
                                      <p:cBhvr>
                                        <p:cTn id="10" dur="20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circle(in)">
                                      <p:cBhvr>
                                        <p:cTn id="15"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5.1 Riemann Sums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Example: Suppose your cruise control is set at 70 mph.  How far do you go in 5 hours?</a:t>
                </a:r>
              </a:p>
              <a:p>
                <a:pPr lvl="1"/>
                <a:r>
                  <a:rPr lang="en-US" dirty="0" smtClean="0"/>
                  <a:t>(area model)</a:t>
                </a:r>
              </a:p>
              <a:p>
                <a:r>
                  <a:rPr lang="en-US" dirty="0" smtClean="0"/>
                  <a:t>Example: Suppose you set your cruise control for 65 mph for 2 hours, 70 mph for 2 hours, then 60 mph for 3 hours.  How far do you go then?</a:t>
                </a:r>
              </a:p>
              <a:p>
                <a:pPr lvl="1"/>
                <a:r>
                  <a:rPr lang="en-US" dirty="0" smtClean="0"/>
                  <a:t>(area model)</a:t>
                </a:r>
              </a:p>
              <a:p>
                <a:r>
                  <a:rPr lang="en-US" dirty="0" smtClean="0"/>
                  <a:t>Example: Suppose your velocity is given by </a:t>
                </a:r>
                <a14:m>
                  <m:oMath xmlns:m="http://schemas.openxmlformats.org/officeDocument/2006/math">
                    <m:r>
                      <a:rPr lang="en-US" b="0" i="1" smtClean="0">
                        <a:latin typeface="Cambria Math"/>
                      </a:rPr>
                      <m:t>𝑣</m:t>
                    </m:r>
                    <m:d>
                      <m:dPr>
                        <m:ctrlPr>
                          <a:rPr lang="en-US" b="0" i="1" smtClean="0">
                            <a:latin typeface="Cambria Math" panose="02040503050406030204" pitchFamily="18" charset="0"/>
                          </a:rPr>
                        </m:ctrlPr>
                      </m:dPr>
                      <m:e>
                        <m:r>
                          <a:rPr lang="en-US" b="0" i="1" smtClean="0">
                            <a:latin typeface="Cambria Math"/>
                          </a:rPr>
                          <m:t>𝑡</m:t>
                        </m:r>
                      </m:e>
                    </m:d>
                    <m:r>
                      <a:rPr lang="en-US" b="0" i="1" smtClean="0">
                        <a:latin typeface="Cambria Math"/>
                      </a:rPr>
                      <m:t>= </m:t>
                    </m:r>
                    <m:sSup>
                      <m:sSupPr>
                        <m:ctrlPr>
                          <a:rPr lang="en-US" b="0" i="1" smtClean="0">
                            <a:latin typeface="Cambria Math" panose="02040503050406030204" pitchFamily="18" charset="0"/>
                          </a:rPr>
                        </m:ctrlPr>
                      </m:sSupPr>
                      <m:e>
                        <m:r>
                          <a:rPr lang="en-US" b="0" i="1" smtClean="0">
                            <a:latin typeface="Cambria Math"/>
                          </a:rPr>
                          <m:t>𝑡</m:t>
                        </m:r>
                      </m:e>
                      <m:sup>
                        <m:r>
                          <a:rPr lang="en-US" b="0" i="1" smtClean="0">
                            <a:latin typeface="Cambria Math"/>
                          </a:rPr>
                          <m:t>2</m:t>
                        </m:r>
                      </m:sup>
                    </m:sSup>
                    <m:r>
                      <a:rPr lang="en-US" b="0" i="1" smtClean="0">
                        <a:latin typeface="Cambria Math"/>
                      </a:rPr>
                      <m:t>+5</m:t>
                    </m:r>
                    <m:r>
                      <a:rPr lang="en-US" b="0" i="1" smtClean="0">
                        <a:latin typeface="Cambria Math"/>
                      </a:rPr>
                      <m:t>𝑡</m:t>
                    </m:r>
                  </m:oMath>
                </a14:m>
                <a:r>
                  <a:rPr lang="en-US" dirty="0" smtClean="0"/>
                  <a:t> on </a:t>
                </a:r>
                <a14:m>
                  <m:oMath xmlns:m="http://schemas.openxmlformats.org/officeDocument/2006/math">
                    <m:r>
                      <a:rPr lang="en-US" b="0" i="1" smtClean="0">
                        <a:latin typeface="Cambria Math"/>
                      </a:rPr>
                      <m:t>0 </m:t>
                    </m:r>
                    <m:r>
                      <a:rPr lang="en-US" b="0" i="1" smtClean="0">
                        <a:latin typeface="Cambria Math"/>
                        <a:ea typeface="Cambria Math"/>
                      </a:rPr>
                      <m:t>≤</m:t>
                    </m:r>
                    <m:r>
                      <a:rPr lang="en-US" b="0" i="1" smtClean="0">
                        <a:latin typeface="Cambria Math"/>
                        <a:ea typeface="Cambria Math"/>
                      </a:rPr>
                      <m:t>𝑡</m:t>
                    </m:r>
                    <m:r>
                      <a:rPr lang="en-US" b="0" i="1" smtClean="0">
                        <a:latin typeface="Cambria Math"/>
                        <a:ea typeface="Cambria Math"/>
                      </a:rPr>
                      <m:t> ≤5</m:t>
                    </m:r>
                  </m:oMath>
                </a14:m>
                <a:r>
                  <a:rPr lang="en-US" dirty="0" smtClean="0"/>
                  <a:t>.  Now how far do you go?</a:t>
                </a:r>
              </a:p>
              <a:p>
                <a:pPr lvl="1"/>
                <a:r>
                  <a:rPr lang="en-US" dirty="0" smtClean="0"/>
                  <a:t>(uh oh)</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14" r="-771"/>
                </a:stretch>
              </a:blipFill>
            </p:spPr>
            <p:txBody>
              <a:bodyPr/>
              <a:lstStyle/>
              <a:p>
                <a:r>
                  <a:rPr lang="en-US">
                    <a:noFill/>
                  </a:rPr>
                  <a:t> </a:t>
                </a:r>
              </a:p>
            </p:txBody>
          </p:sp>
        </mc:Fallback>
      </mc:AlternateContent>
    </p:spTree>
    <p:extLst>
      <p:ext uri="{BB962C8B-B14F-4D97-AF65-F5344CB8AC3E}">
        <p14:creationId xmlns:p14="http://schemas.microsoft.com/office/powerpoint/2010/main" val="2939786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Fundamental Theorem</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sz="2400" dirty="0" smtClean="0"/>
                  <a:t>Example: For the following, find </a:t>
                </a:r>
                <a14:m>
                  <m:oMath xmlns:m="http://schemas.openxmlformats.org/officeDocument/2006/math">
                    <m:r>
                      <a:rPr lang="en-US" sz="2400" b="0" i="1" smtClean="0">
                        <a:latin typeface="Cambria Math"/>
                      </a:rPr>
                      <m:t>𝐹</m:t>
                    </m:r>
                    <m:r>
                      <a:rPr lang="en-US" sz="2400" b="0" i="1" smtClean="0">
                        <a:latin typeface="Cambria Math"/>
                      </a:rPr>
                      <m:t>′(</m:t>
                    </m:r>
                    <m:r>
                      <a:rPr lang="en-US" sz="2400" b="0" i="1" smtClean="0">
                        <a:latin typeface="Cambria Math"/>
                      </a:rPr>
                      <m:t>𝑥</m:t>
                    </m:r>
                    <m:r>
                      <a:rPr lang="en-US" sz="2400" b="0" i="1" smtClean="0">
                        <a:latin typeface="Cambria Math"/>
                      </a:rPr>
                      <m:t>)</m:t>
                    </m:r>
                  </m:oMath>
                </a14:m>
                <a:r>
                  <a:rPr lang="en-US" sz="2400" dirty="0" smtClean="0"/>
                  <a:t>.</a:t>
                </a:r>
              </a:p>
              <a:p>
                <a:pPr lvl="1"/>
                <a14:m>
                  <m:oMath xmlns:m="http://schemas.openxmlformats.org/officeDocument/2006/math">
                    <m:r>
                      <a:rPr lang="en-US" sz="2400" b="0" i="1" smtClean="0">
                        <a:latin typeface="Cambria Math"/>
                      </a:rPr>
                      <m:t>𝐹</m:t>
                    </m:r>
                    <m:d>
                      <m:dPr>
                        <m:ctrlPr>
                          <a:rPr lang="en-US" sz="2400" b="0" i="1" smtClean="0">
                            <a:latin typeface="Cambria Math" panose="02040503050406030204" pitchFamily="18" charset="0"/>
                          </a:rPr>
                        </m:ctrlPr>
                      </m:dPr>
                      <m:e>
                        <m:r>
                          <a:rPr lang="en-US" sz="2400" b="0" i="1" smtClean="0">
                            <a:latin typeface="Cambria Math"/>
                          </a:rPr>
                          <m:t>𝑥</m:t>
                        </m:r>
                      </m:e>
                    </m:d>
                    <m:r>
                      <a:rPr lang="en-US" sz="2400" b="0" i="1" smtClean="0">
                        <a:latin typeface="Cambria Math"/>
                      </a:rPr>
                      <m:t>= </m:t>
                    </m:r>
                    <m:nary>
                      <m:naryPr>
                        <m:ctrlPr>
                          <a:rPr lang="en-US" sz="2400" b="0" i="1" smtClean="0">
                            <a:latin typeface="Cambria Math" panose="02040503050406030204" pitchFamily="18" charset="0"/>
                          </a:rPr>
                        </m:ctrlPr>
                      </m:naryPr>
                      <m:sub>
                        <m:r>
                          <m:rPr>
                            <m:brk m:alnAt="23"/>
                          </m:rPr>
                          <a:rPr lang="en-US" sz="2400" b="0" i="1" smtClean="0">
                            <a:latin typeface="Cambria Math"/>
                          </a:rPr>
                          <m:t>5</m:t>
                        </m:r>
                      </m:sub>
                      <m:sup>
                        <m:r>
                          <a:rPr lang="en-US" sz="2400" b="0" i="1" smtClean="0">
                            <a:latin typeface="Cambria Math"/>
                          </a:rPr>
                          <m:t>𝑥</m:t>
                        </m:r>
                      </m:sup>
                      <m:e>
                        <m:sSup>
                          <m:sSupPr>
                            <m:ctrlPr>
                              <a:rPr lang="en-US" sz="2400" b="0" i="1" smtClean="0">
                                <a:latin typeface="Cambria Math" panose="02040503050406030204" pitchFamily="18" charset="0"/>
                              </a:rPr>
                            </m:ctrlPr>
                          </m:sSupPr>
                          <m:e>
                            <m:r>
                              <a:rPr lang="en-US" sz="2400" b="0" i="1" smtClean="0">
                                <a:latin typeface="Cambria Math"/>
                              </a:rPr>
                              <m:t>𝑡</m:t>
                            </m:r>
                          </m:e>
                          <m:sup>
                            <m:r>
                              <a:rPr lang="en-US" sz="2400" b="0" i="1" smtClean="0">
                                <a:latin typeface="Cambria Math"/>
                              </a:rPr>
                              <m:t>2</m:t>
                            </m:r>
                          </m:sup>
                        </m:sSup>
                        <m:d>
                          <m:dPr>
                            <m:ctrlPr>
                              <a:rPr lang="en-US" sz="2400" b="0" i="1" smtClean="0">
                                <a:latin typeface="Cambria Math" panose="02040503050406030204" pitchFamily="18" charset="0"/>
                              </a:rPr>
                            </m:ctrlPr>
                          </m:dPr>
                          <m:e>
                            <m:r>
                              <a:rPr lang="en-US" sz="2400" b="0" i="1" smtClean="0">
                                <a:latin typeface="Cambria Math"/>
                              </a:rPr>
                              <m:t>1−</m:t>
                            </m:r>
                            <m:r>
                              <a:rPr lang="en-US" sz="2400" b="0" i="1" smtClean="0">
                                <a:latin typeface="Cambria Math"/>
                              </a:rPr>
                              <m:t>𝑡</m:t>
                            </m:r>
                          </m:e>
                        </m:d>
                        <m:r>
                          <a:rPr lang="en-US" sz="2400" b="0" i="1" smtClean="0">
                            <a:latin typeface="Cambria Math"/>
                          </a:rPr>
                          <m:t>𝑑𝑡</m:t>
                        </m:r>
                      </m:e>
                    </m:nary>
                  </m:oMath>
                </a14:m>
                <a:endParaRPr lang="en-US" sz="2400" dirty="0" smtClean="0"/>
              </a:p>
              <a:p>
                <a:pPr lvl="2"/>
                <a:r>
                  <a:rPr lang="en-US" sz="2400" dirty="0" smtClean="0"/>
                  <a:t>2 ways?</a:t>
                </a:r>
              </a:p>
              <a:p>
                <a:pPr lvl="1"/>
                <a14:m>
                  <m:oMath xmlns:m="http://schemas.openxmlformats.org/officeDocument/2006/math">
                    <m:r>
                      <a:rPr lang="en-US" sz="2400" i="1">
                        <a:latin typeface="Cambria Math"/>
                      </a:rPr>
                      <m:t>𝐹</m:t>
                    </m:r>
                    <m:d>
                      <m:dPr>
                        <m:ctrlPr>
                          <a:rPr lang="en-US" sz="2400" i="1">
                            <a:latin typeface="Cambria Math" panose="02040503050406030204" pitchFamily="18" charset="0"/>
                          </a:rPr>
                        </m:ctrlPr>
                      </m:dPr>
                      <m:e>
                        <m:r>
                          <a:rPr lang="en-US" sz="2400" i="1">
                            <a:latin typeface="Cambria Math"/>
                          </a:rPr>
                          <m:t>𝑥</m:t>
                        </m:r>
                      </m:e>
                    </m:d>
                    <m:r>
                      <a:rPr lang="en-US" sz="2400" i="1">
                        <a:latin typeface="Cambria Math"/>
                      </a:rPr>
                      <m:t>= </m:t>
                    </m:r>
                    <m:nary>
                      <m:naryPr>
                        <m:ctrlPr>
                          <a:rPr lang="en-US" sz="2400" i="1">
                            <a:latin typeface="Cambria Math" panose="02040503050406030204" pitchFamily="18" charset="0"/>
                          </a:rPr>
                        </m:ctrlPr>
                      </m:naryPr>
                      <m:sub>
                        <m:r>
                          <a:rPr lang="en-US" sz="2400" i="1" smtClean="0">
                            <a:latin typeface="Cambria Math"/>
                            <a:ea typeface="Cambria Math"/>
                          </a:rPr>
                          <m:t>𝜋</m:t>
                        </m:r>
                      </m:sub>
                      <m:sup>
                        <m:r>
                          <a:rPr lang="en-US" sz="2400" i="1">
                            <a:latin typeface="Cambria Math"/>
                          </a:rPr>
                          <m:t>𝑥</m:t>
                        </m:r>
                      </m:sup>
                      <m:e>
                        <m:r>
                          <a:rPr lang="en-US" sz="2400" b="0" i="1" smtClean="0">
                            <a:latin typeface="Cambria Math"/>
                          </a:rPr>
                          <m:t>𝑡</m:t>
                        </m:r>
                        <m:func>
                          <m:funcPr>
                            <m:ctrlPr>
                              <a:rPr lang="en-US" sz="2400" b="0" i="1" smtClean="0">
                                <a:latin typeface="Cambria Math" panose="02040503050406030204" pitchFamily="18" charset="0"/>
                              </a:rPr>
                            </m:ctrlPr>
                          </m:funcPr>
                          <m:fName>
                            <m:r>
                              <m:rPr>
                                <m:sty m:val="p"/>
                              </m:rPr>
                              <a:rPr lang="en-US" sz="2400" b="0" i="0" smtClean="0">
                                <a:latin typeface="Cambria Math"/>
                              </a:rPr>
                              <m:t>sin</m:t>
                            </m:r>
                          </m:fName>
                          <m:e>
                            <m:r>
                              <a:rPr lang="en-US" sz="2400" b="0" i="1" smtClean="0">
                                <a:latin typeface="Cambria Math"/>
                              </a:rPr>
                              <m:t>𝑡</m:t>
                            </m:r>
                          </m:e>
                        </m:func>
                        <m:r>
                          <a:rPr lang="en-US" sz="2400" i="1">
                            <a:latin typeface="Cambria Math"/>
                          </a:rPr>
                          <m:t>𝑑𝑡</m:t>
                        </m:r>
                      </m:e>
                    </m:nary>
                  </m:oMath>
                </a14:m>
                <a:endParaRPr lang="en-US" sz="2400" dirty="0" smtClean="0"/>
              </a:p>
              <a:p>
                <a:pPr lvl="2"/>
                <a:r>
                  <a:rPr lang="en-US" sz="2200" dirty="0" smtClean="0"/>
                  <a:t>1 way (until Chapter 6)</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027"/>
                </a:stretch>
              </a:blipFill>
            </p:spPr>
            <p:txBody>
              <a:bodyPr/>
              <a:lstStyle/>
              <a:p>
                <a:r>
                  <a:rPr lang="en-US">
                    <a:noFill/>
                  </a:rPr>
                  <a:t> </a:t>
                </a:r>
              </a:p>
            </p:txBody>
          </p:sp>
        </mc:Fallback>
      </mc:AlternateContent>
    </p:spTree>
    <p:extLst>
      <p:ext uri="{BB962C8B-B14F-4D97-AF65-F5344CB8AC3E}">
        <p14:creationId xmlns:p14="http://schemas.microsoft.com/office/powerpoint/2010/main" val="1500683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circle(in)">
                                      <p:cBhvr>
                                        <p:cTn id="12" dur="20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circle(in)">
                                      <p:cBhvr>
                                        <p:cTn id="1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Fundamental Theorem</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lnSpcReduction="10000"/>
              </a:bodyPr>
              <a:lstStyle/>
              <a:p>
                <a:pPr lvl="1"/>
                <a14:m>
                  <m:oMath xmlns:m="http://schemas.openxmlformats.org/officeDocument/2006/math">
                    <m:r>
                      <a:rPr lang="en-US" sz="2400" i="1">
                        <a:latin typeface="Cambria Math"/>
                      </a:rPr>
                      <m:t>𝐹</m:t>
                    </m:r>
                    <m:d>
                      <m:dPr>
                        <m:ctrlPr>
                          <a:rPr lang="en-US" sz="2400" i="1">
                            <a:latin typeface="Cambria Math" panose="02040503050406030204" pitchFamily="18" charset="0"/>
                          </a:rPr>
                        </m:ctrlPr>
                      </m:dPr>
                      <m:e>
                        <m:r>
                          <a:rPr lang="en-US" sz="2400" i="1">
                            <a:latin typeface="Cambria Math"/>
                          </a:rPr>
                          <m:t>𝑥</m:t>
                        </m:r>
                      </m:e>
                    </m:d>
                    <m:r>
                      <a:rPr lang="en-US" sz="2400" i="1">
                        <a:latin typeface="Cambria Math"/>
                      </a:rPr>
                      <m:t>= </m:t>
                    </m:r>
                    <m:nary>
                      <m:naryPr>
                        <m:ctrlPr>
                          <a:rPr lang="en-US" sz="2400" i="1">
                            <a:latin typeface="Cambria Math" panose="02040503050406030204" pitchFamily="18" charset="0"/>
                          </a:rPr>
                        </m:ctrlPr>
                      </m:naryPr>
                      <m:sub>
                        <m:r>
                          <a:rPr lang="en-US" sz="2400" i="1">
                            <a:latin typeface="Cambria Math"/>
                          </a:rPr>
                          <m:t>𝑥</m:t>
                        </m:r>
                      </m:sub>
                      <m:sup>
                        <m:r>
                          <a:rPr lang="en-US" sz="2400" i="1">
                            <a:latin typeface="Cambria Math"/>
                          </a:rPr>
                          <m:t>𝑥</m:t>
                        </m:r>
                        <m:r>
                          <a:rPr lang="en-US" sz="2400" i="1">
                            <a:latin typeface="Cambria Math"/>
                          </a:rPr>
                          <m:t>+3</m:t>
                        </m:r>
                      </m:sup>
                      <m:e>
                        <m:d>
                          <m:dPr>
                            <m:ctrlPr>
                              <a:rPr lang="en-US" sz="2400" i="1">
                                <a:latin typeface="Cambria Math" panose="02040503050406030204" pitchFamily="18" charset="0"/>
                              </a:rPr>
                            </m:ctrlPr>
                          </m:dPr>
                          <m:e>
                            <m:r>
                              <a:rPr lang="en-US" sz="2400" i="1">
                                <a:latin typeface="Cambria Math"/>
                              </a:rPr>
                              <m:t>2</m:t>
                            </m:r>
                            <m:r>
                              <a:rPr lang="en-US" sz="2400" i="1">
                                <a:latin typeface="Cambria Math"/>
                              </a:rPr>
                              <m:t>𝑡</m:t>
                            </m:r>
                            <m:r>
                              <a:rPr lang="en-US" sz="2400" i="1">
                                <a:latin typeface="Cambria Math"/>
                              </a:rPr>
                              <m:t> −3</m:t>
                            </m:r>
                          </m:e>
                        </m:d>
                        <m:r>
                          <a:rPr lang="en-US" sz="2400" i="1">
                            <a:latin typeface="Cambria Math"/>
                          </a:rPr>
                          <m:t>𝑑𝑡</m:t>
                        </m:r>
                      </m:e>
                    </m:nary>
                  </m:oMath>
                </a14:m>
                <a:endParaRPr lang="en-US" sz="2400" dirty="0"/>
              </a:p>
              <a:p>
                <a:pPr lvl="2"/>
                <a:r>
                  <a:rPr lang="en-US" sz="2400" dirty="0"/>
                  <a:t>3 ways???</a:t>
                </a:r>
              </a:p>
              <a:p>
                <a:pPr lvl="1"/>
                <a14:m>
                  <m:oMath xmlns:m="http://schemas.openxmlformats.org/officeDocument/2006/math">
                    <m:r>
                      <a:rPr lang="en-US" sz="2400" i="1">
                        <a:latin typeface="Cambria Math"/>
                      </a:rPr>
                      <m:t>𝐹</m:t>
                    </m:r>
                    <m:d>
                      <m:dPr>
                        <m:ctrlPr>
                          <a:rPr lang="en-US" sz="2400" i="1">
                            <a:latin typeface="Cambria Math" panose="02040503050406030204" pitchFamily="18" charset="0"/>
                          </a:rPr>
                        </m:ctrlPr>
                      </m:dPr>
                      <m:e>
                        <m:r>
                          <a:rPr lang="en-US" sz="2400" i="1">
                            <a:latin typeface="Cambria Math"/>
                          </a:rPr>
                          <m:t>𝑥</m:t>
                        </m:r>
                      </m:e>
                    </m:d>
                    <m:r>
                      <a:rPr lang="en-US" sz="2400" i="1">
                        <a:latin typeface="Cambria Math"/>
                      </a:rPr>
                      <m:t>= </m:t>
                    </m:r>
                    <m:nary>
                      <m:naryPr>
                        <m:ctrlPr>
                          <a:rPr lang="en-US" sz="2400" i="1">
                            <a:latin typeface="Cambria Math" panose="02040503050406030204" pitchFamily="18" charset="0"/>
                          </a:rPr>
                        </m:ctrlPr>
                      </m:naryPr>
                      <m:sub>
                        <m:r>
                          <a:rPr lang="en-US" sz="2400" i="1">
                            <a:latin typeface="Cambria Math"/>
                          </a:rPr>
                          <m:t>𝑒</m:t>
                        </m:r>
                      </m:sub>
                      <m:sup>
                        <m:sSup>
                          <m:sSupPr>
                            <m:ctrlPr>
                              <a:rPr lang="en-US" sz="2400" i="1">
                                <a:latin typeface="Cambria Math" panose="02040503050406030204" pitchFamily="18" charset="0"/>
                              </a:rPr>
                            </m:ctrlPr>
                          </m:sSupPr>
                          <m:e>
                            <m:r>
                              <a:rPr lang="en-US" sz="2400" i="1">
                                <a:latin typeface="Cambria Math"/>
                              </a:rPr>
                              <m:t>𝑥</m:t>
                            </m:r>
                          </m:e>
                          <m:sup>
                            <m:r>
                              <a:rPr lang="en-US" sz="2400" i="1">
                                <a:latin typeface="Cambria Math"/>
                              </a:rPr>
                              <m:t>4</m:t>
                            </m:r>
                          </m:sup>
                        </m:sSup>
                      </m:sup>
                      <m:e>
                        <m:f>
                          <m:fPr>
                            <m:ctrlPr>
                              <a:rPr lang="en-US" sz="2400" i="1">
                                <a:latin typeface="Cambria Math" panose="02040503050406030204" pitchFamily="18" charset="0"/>
                              </a:rPr>
                            </m:ctrlPr>
                          </m:fPr>
                          <m:num>
                            <m:r>
                              <a:rPr lang="en-US" sz="2400" i="1">
                                <a:latin typeface="Cambria Math"/>
                              </a:rPr>
                              <m:t>1</m:t>
                            </m:r>
                          </m:num>
                          <m:den>
                            <m:sSup>
                              <m:sSupPr>
                                <m:ctrlPr>
                                  <a:rPr lang="en-US" sz="2400" i="1">
                                    <a:latin typeface="Cambria Math" panose="02040503050406030204" pitchFamily="18" charset="0"/>
                                  </a:rPr>
                                </m:ctrlPr>
                              </m:sSupPr>
                              <m:e>
                                <m:r>
                                  <a:rPr lang="en-US" sz="2400" i="1">
                                    <a:latin typeface="Cambria Math"/>
                                  </a:rPr>
                                  <m:t>𝑡</m:t>
                                </m:r>
                              </m:e>
                              <m:sup>
                                <m:r>
                                  <a:rPr lang="en-US" sz="2400" i="1">
                                    <a:latin typeface="Cambria Math"/>
                                  </a:rPr>
                                  <m:t>3</m:t>
                                </m:r>
                              </m:sup>
                            </m:sSup>
                          </m:den>
                        </m:f>
                        <m:r>
                          <a:rPr lang="en-US" sz="2400" i="1">
                            <a:latin typeface="Cambria Math"/>
                          </a:rPr>
                          <m:t>𝑑𝑡</m:t>
                        </m:r>
                      </m:e>
                    </m:nary>
                  </m:oMath>
                </a14:m>
                <a:endParaRPr lang="en-US" sz="2400" dirty="0"/>
              </a:p>
              <a:p>
                <a:pPr lvl="2"/>
                <a:r>
                  <a:rPr lang="en-US" sz="2400" dirty="0"/>
                  <a:t>2 ways??</a:t>
                </a:r>
              </a:p>
              <a:p>
                <a:r>
                  <a:rPr lang="en-US" sz="2400" dirty="0"/>
                  <a:t>Example: Find y such that </a:t>
                </a:r>
                <a14:m>
                  <m:oMath xmlns:m="http://schemas.openxmlformats.org/officeDocument/2006/math">
                    <m:f>
                      <m:fPr>
                        <m:ctrlPr>
                          <a:rPr lang="en-US" sz="2400" i="1">
                            <a:latin typeface="Cambria Math" panose="02040503050406030204" pitchFamily="18" charset="0"/>
                          </a:rPr>
                        </m:ctrlPr>
                      </m:fPr>
                      <m:num>
                        <m:r>
                          <a:rPr lang="en-US" sz="2400" i="1">
                            <a:latin typeface="Cambria Math"/>
                          </a:rPr>
                          <m:t>𝑑𝑦</m:t>
                        </m:r>
                      </m:num>
                      <m:den>
                        <m:r>
                          <a:rPr lang="en-US" sz="2400" i="1">
                            <a:latin typeface="Cambria Math"/>
                          </a:rPr>
                          <m:t>𝑑𝑥</m:t>
                        </m:r>
                      </m:den>
                    </m:f>
                    <m:r>
                      <a:rPr lang="en-US" sz="2400" i="1">
                        <a:latin typeface="Cambria Math"/>
                      </a:rPr>
                      <m:t>= </m:t>
                    </m:r>
                    <m:rad>
                      <m:radPr>
                        <m:degHide m:val="on"/>
                        <m:ctrlPr>
                          <a:rPr lang="en-US" sz="2400" i="1">
                            <a:latin typeface="Cambria Math" panose="02040503050406030204" pitchFamily="18" charset="0"/>
                          </a:rPr>
                        </m:ctrlPr>
                      </m:radPr>
                      <m:deg/>
                      <m:e>
                        <m:func>
                          <m:funcPr>
                            <m:ctrlPr>
                              <a:rPr lang="en-US" sz="2400" i="1">
                                <a:latin typeface="Cambria Math" panose="02040503050406030204" pitchFamily="18" charset="0"/>
                              </a:rPr>
                            </m:ctrlPr>
                          </m:funcPr>
                          <m:fName>
                            <m:r>
                              <m:rPr>
                                <m:sty m:val="p"/>
                              </m:rPr>
                              <a:rPr lang="en-US" sz="2400">
                                <a:latin typeface="Cambria Math"/>
                              </a:rPr>
                              <m:t>ln</m:t>
                            </m:r>
                          </m:fName>
                          <m:e>
                            <m:d>
                              <m:dPr>
                                <m:ctrlPr>
                                  <a:rPr lang="en-US" sz="2400" i="1">
                                    <a:latin typeface="Cambria Math" panose="02040503050406030204" pitchFamily="18" charset="0"/>
                                  </a:rPr>
                                </m:ctrlPr>
                              </m:dPr>
                              <m:e>
                                <m:func>
                                  <m:funcPr>
                                    <m:ctrlPr>
                                      <a:rPr lang="en-US" sz="2400" i="1">
                                        <a:latin typeface="Cambria Math" panose="02040503050406030204" pitchFamily="18" charset="0"/>
                                      </a:rPr>
                                    </m:ctrlPr>
                                  </m:funcPr>
                                  <m:fName>
                                    <m:r>
                                      <m:rPr>
                                        <m:sty m:val="p"/>
                                      </m:rPr>
                                      <a:rPr lang="en-US" sz="2400">
                                        <a:latin typeface="Cambria Math"/>
                                      </a:rPr>
                                      <m:t>sin</m:t>
                                    </m:r>
                                  </m:fName>
                                  <m:e>
                                    <m:sSup>
                                      <m:sSupPr>
                                        <m:ctrlPr>
                                          <a:rPr lang="en-US" sz="2400" i="1">
                                            <a:latin typeface="Cambria Math" panose="02040503050406030204" pitchFamily="18" charset="0"/>
                                          </a:rPr>
                                        </m:ctrlPr>
                                      </m:sSupPr>
                                      <m:e>
                                        <m:r>
                                          <a:rPr lang="en-US" sz="2400" i="1">
                                            <a:latin typeface="Cambria Math"/>
                                          </a:rPr>
                                          <m:t>𝑒</m:t>
                                        </m:r>
                                      </m:e>
                                      <m:sup>
                                        <m:sSup>
                                          <m:sSupPr>
                                            <m:ctrlPr>
                                              <a:rPr lang="en-US" sz="2400" i="1">
                                                <a:latin typeface="Cambria Math" panose="02040503050406030204" pitchFamily="18" charset="0"/>
                                              </a:rPr>
                                            </m:ctrlPr>
                                          </m:sSupPr>
                                          <m:e>
                                            <m:r>
                                              <a:rPr lang="en-US" sz="2400" i="1">
                                                <a:latin typeface="Cambria Math"/>
                                              </a:rPr>
                                              <m:t>𝑥</m:t>
                                            </m:r>
                                          </m:e>
                                          <m:sup>
                                            <m:r>
                                              <a:rPr lang="en-US" sz="2400" i="1">
                                                <a:latin typeface="Cambria Math"/>
                                              </a:rPr>
                                              <m:t>5</m:t>
                                            </m:r>
                                          </m:sup>
                                        </m:sSup>
                                        <m:r>
                                          <a:rPr lang="en-US" sz="2400" i="1">
                                            <a:latin typeface="Cambria Math"/>
                                          </a:rPr>
                                          <m:t> −4</m:t>
                                        </m:r>
                                        <m:sSup>
                                          <m:sSupPr>
                                            <m:ctrlPr>
                                              <a:rPr lang="en-US" sz="2400" i="1">
                                                <a:latin typeface="Cambria Math" panose="02040503050406030204" pitchFamily="18" charset="0"/>
                                              </a:rPr>
                                            </m:ctrlPr>
                                          </m:sSupPr>
                                          <m:e>
                                            <m:r>
                                              <a:rPr lang="en-US" sz="2400" i="1">
                                                <a:latin typeface="Cambria Math"/>
                                              </a:rPr>
                                              <m:t>𝑥</m:t>
                                            </m:r>
                                          </m:e>
                                          <m:sup>
                                            <m:r>
                                              <a:rPr lang="en-US" sz="2400" i="1">
                                                <a:latin typeface="Cambria Math"/>
                                              </a:rPr>
                                              <m:t>4</m:t>
                                            </m:r>
                                          </m:sup>
                                        </m:sSup>
                                        <m:r>
                                          <a:rPr lang="en-US" sz="2400" i="1">
                                            <a:latin typeface="Cambria Math"/>
                                          </a:rPr>
                                          <m:t>+2</m:t>
                                        </m:r>
                                        <m:sSup>
                                          <m:sSupPr>
                                            <m:ctrlPr>
                                              <a:rPr lang="en-US" sz="2400" i="1">
                                                <a:latin typeface="Cambria Math" panose="02040503050406030204" pitchFamily="18" charset="0"/>
                                              </a:rPr>
                                            </m:ctrlPr>
                                          </m:sSupPr>
                                          <m:e>
                                            <m:r>
                                              <a:rPr lang="en-US" sz="2400" i="1">
                                                <a:latin typeface="Cambria Math"/>
                                              </a:rPr>
                                              <m:t>𝑥</m:t>
                                            </m:r>
                                          </m:e>
                                          <m:sup>
                                            <m:r>
                                              <a:rPr lang="en-US" sz="2400" i="1">
                                                <a:latin typeface="Cambria Math"/>
                                              </a:rPr>
                                              <m:t>2</m:t>
                                            </m:r>
                                          </m:sup>
                                        </m:sSup>
                                        <m:r>
                                          <a:rPr lang="en-US" sz="2400" i="1">
                                            <a:latin typeface="Cambria Math"/>
                                          </a:rPr>
                                          <m:t> −7</m:t>
                                        </m:r>
                                      </m:sup>
                                    </m:sSup>
                                  </m:e>
                                </m:func>
                              </m:e>
                            </m:d>
                          </m:e>
                        </m:func>
                      </m:e>
                    </m:rad>
                  </m:oMath>
                </a14:m>
                <a:r>
                  <a:rPr lang="en-US" sz="2400" dirty="0"/>
                  <a:t> and y = 5 when x = 3.</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027" r="-428"/>
                </a:stretch>
              </a:blipFill>
            </p:spPr>
            <p:txBody>
              <a:bodyPr/>
              <a:lstStyle/>
              <a:p>
                <a:r>
                  <a:rPr lang="en-US">
                    <a:noFill/>
                  </a:rPr>
                  <a:t> </a:t>
                </a:r>
              </a:p>
            </p:txBody>
          </p:sp>
        </mc:Fallback>
      </mc:AlternateContent>
    </p:spTree>
    <p:extLst>
      <p:ext uri="{BB962C8B-B14F-4D97-AF65-F5344CB8AC3E}">
        <p14:creationId xmlns:p14="http://schemas.microsoft.com/office/powerpoint/2010/main" val="3677406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ircle(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ircle(in)">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ircle(in)">
                                      <p:cBhvr>
                                        <p:cTn id="2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Fundamental Theorem of </a:t>
            </a:r>
            <a:r>
              <a:rPr lang="en-US" dirty="0" err="1" smtClean="0"/>
              <a:t>Calc</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85000" lnSpcReduction="20000"/>
              </a:bodyPr>
              <a:lstStyle/>
              <a:p>
                <a:r>
                  <a:rPr lang="en-US" sz="2400" dirty="0" smtClean="0"/>
                  <a:t>More Fundamental Theorem of Calculus (like in 5.3; the part the book will call Part 2 but which your teacher will not): The definite integral vs. total area</a:t>
                </a:r>
              </a:p>
              <a:p>
                <a:pPr lvl="1"/>
                <a:r>
                  <a:rPr lang="en-US" sz="2400" dirty="0" smtClean="0"/>
                  <a:t>Example: Find the area bounded by </a:t>
                </a:r>
                <a14:m>
                  <m:oMath xmlns:m="http://schemas.openxmlformats.org/officeDocument/2006/math">
                    <m:r>
                      <a:rPr lang="en-US" sz="2400" b="0" i="1" smtClean="0">
                        <a:latin typeface="Cambria Math"/>
                      </a:rPr>
                      <m:t>𝑦</m:t>
                    </m:r>
                    <m:r>
                      <a:rPr lang="en-US" sz="2400" b="0" i="1" smtClean="0">
                        <a:latin typeface="Cambria Math"/>
                      </a:rPr>
                      <m:t>= </m:t>
                    </m:r>
                    <m:d>
                      <m:dPr>
                        <m:begChr m:val="|"/>
                        <m:endChr m:val="|"/>
                        <m:ctrlPr>
                          <a:rPr lang="en-US" sz="2400" b="0" i="1" smtClean="0">
                            <a:latin typeface="Cambria Math" panose="02040503050406030204" pitchFamily="18" charset="0"/>
                          </a:rPr>
                        </m:ctrlPr>
                      </m:dPr>
                      <m:e>
                        <m:r>
                          <a:rPr lang="en-US" sz="2400" b="0" i="1" smtClean="0">
                            <a:latin typeface="Cambria Math"/>
                          </a:rPr>
                          <m:t>𝑥</m:t>
                        </m:r>
                      </m:e>
                    </m:d>
                    <m:r>
                      <a:rPr lang="en-US" sz="2400" b="0" i="1" smtClean="0">
                        <a:latin typeface="Cambria Math"/>
                      </a:rPr>
                      <m:t> −1</m:t>
                    </m:r>
                  </m:oMath>
                </a14:m>
                <a:r>
                  <a:rPr lang="en-US" sz="2400" dirty="0" smtClean="0"/>
                  <a:t>, -2 ≤ x ≤ 4, and the x-axis.</a:t>
                </a:r>
              </a:p>
              <a:p>
                <a:pPr lvl="1"/>
                <a:endParaRPr lang="en-US" sz="2400" dirty="0"/>
              </a:p>
              <a:p>
                <a:pPr lvl="1"/>
                <a:r>
                  <a:rPr lang="en-US" sz="2400" dirty="0"/>
                  <a:t>Example: Find the area bounded by </a:t>
                </a:r>
                <a14:m>
                  <m:oMath xmlns:m="http://schemas.openxmlformats.org/officeDocument/2006/math">
                    <m:r>
                      <a:rPr lang="en-US" sz="2400" i="1">
                        <a:latin typeface="Cambria Math"/>
                      </a:rPr>
                      <m:t>𝑦</m:t>
                    </m:r>
                    <m:r>
                      <a:rPr lang="en-US" sz="2400" i="1">
                        <a:latin typeface="Cambria Math"/>
                      </a:rPr>
                      <m:t>=4</m:t>
                    </m:r>
                    <m:sSup>
                      <m:sSupPr>
                        <m:ctrlPr>
                          <a:rPr lang="en-US" sz="2400" i="1" smtClean="0">
                            <a:latin typeface="Cambria Math" panose="02040503050406030204" pitchFamily="18" charset="0"/>
                          </a:rPr>
                        </m:ctrlPr>
                      </m:sSupPr>
                      <m:e>
                        <m:r>
                          <a:rPr lang="en-US" sz="2400" b="0" i="1" smtClean="0">
                            <a:latin typeface="Cambria Math"/>
                          </a:rPr>
                          <m:t>𝑥</m:t>
                        </m:r>
                      </m:e>
                      <m:sup>
                        <m:r>
                          <a:rPr lang="en-US" sz="2400" b="0" i="1" smtClean="0">
                            <a:latin typeface="Cambria Math"/>
                          </a:rPr>
                          <m:t>2</m:t>
                        </m:r>
                      </m:sup>
                    </m:sSup>
                    <m:r>
                      <a:rPr lang="en-US" sz="2400" b="0" i="1" smtClean="0">
                        <a:latin typeface="Cambria Math"/>
                      </a:rPr>
                      <m:t> −8</m:t>
                    </m:r>
                    <m:r>
                      <a:rPr lang="en-US" sz="2400" b="0" i="1" smtClean="0">
                        <a:latin typeface="Cambria Math"/>
                      </a:rPr>
                      <m:t>𝑥</m:t>
                    </m:r>
                    <m:r>
                      <a:rPr lang="en-US" sz="2400" b="0" i="1" smtClean="0">
                        <a:latin typeface="Cambria Math"/>
                      </a:rPr>
                      <m:t>+3</m:t>
                    </m:r>
                  </m:oMath>
                </a14:m>
                <a:r>
                  <a:rPr lang="en-US" sz="2400" dirty="0" smtClean="0"/>
                  <a:t>, 0 </a:t>
                </a:r>
                <a:r>
                  <a:rPr lang="en-US" sz="2400" dirty="0"/>
                  <a:t>≤ x ≤ </a:t>
                </a:r>
                <a:r>
                  <a:rPr lang="en-US" sz="2400" dirty="0" smtClean="0"/>
                  <a:t>2, </a:t>
                </a:r>
                <a:r>
                  <a:rPr lang="en-US" sz="2400" dirty="0"/>
                  <a:t>and the x-axis</a:t>
                </a:r>
                <a:r>
                  <a:rPr lang="en-US" sz="2400" dirty="0" smtClean="0"/>
                  <a:t>.</a:t>
                </a:r>
              </a:p>
              <a:p>
                <a:pPr lvl="2"/>
                <a:r>
                  <a:rPr lang="en-US" sz="2400" dirty="0" smtClean="0"/>
                  <a:t>2 ways? More?</a:t>
                </a:r>
              </a:p>
              <a:p>
                <a:pPr lvl="2"/>
                <a:endParaRPr lang="en-US" sz="2400" dirty="0"/>
              </a:p>
              <a:p>
                <a:r>
                  <a:rPr lang="en-US" sz="2800" dirty="0" smtClean="0"/>
                  <a:t>Assignment: pg. 302 (1-75, skip 63 &amp; 71)</a:t>
                </a:r>
                <a:endParaRPr lang="en-US"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027" t="-301" r="-599" b="-1654"/>
                </a:stretch>
              </a:blipFill>
            </p:spPr>
            <p:txBody>
              <a:bodyPr/>
              <a:lstStyle/>
              <a:p>
                <a:r>
                  <a:rPr lang="en-US">
                    <a:noFill/>
                  </a:rPr>
                  <a:t> </a:t>
                </a:r>
              </a:p>
            </p:txBody>
          </p:sp>
        </mc:Fallback>
      </mc:AlternateContent>
    </p:spTree>
    <p:extLst>
      <p:ext uri="{BB962C8B-B14F-4D97-AF65-F5344CB8AC3E}">
        <p14:creationId xmlns:p14="http://schemas.microsoft.com/office/powerpoint/2010/main" val="3674447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ircle(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circle(in)">
                                      <p:cBhvr>
                                        <p:cTn id="12" dur="20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circle(in)">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circle(in)">
                                      <p:cBhvr>
                                        <p:cTn id="2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Trapezoidal Rule and</a:t>
            </a:r>
            <a:br>
              <a:rPr lang="en-US" dirty="0" smtClean="0"/>
            </a:br>
            <a:r>
              <a:rPr lang="en-US" dirty="0" smtClean="0"/>
              <a:t>Simpson’s Rule</a:t>
            </a:r>
            <a:endParaRPr lang="en-US" dirty="0"/>
          </a:p>
        </p:txBody>
      </p:sp>
      <p:sp>
        <p:nvSpPr>
          <p:cNvPr id="3" name="Text Placeholder 2"/>
          <p:cNvSpPr>
            <a:spLocks noGrp="1"/>
          </p:cNvSpPr>
          <p:nvPr>
            <p:ph type="body" idx="1"/>
          </p:nvPr>
        </p:nvSpPr>
        <p:spPr/>
        <p:txBody>
          <a:bodyPr/>
          <a:lstStyle/>
          <a:p>
            <a:r>
              <a:rPr lang="en-US" dirty="0" smtClean="0"/>
              <a:t>5.5</a:t>
            </a:r>
            <a:endParaRPr lang="en-US" dirty="0"/>
          </a:p>
        </p:txBody>
      </p:sp>
    </p:spTree>
    <p:extLst>
      <p:ext uri="{BB962C8B-B14F-4D97-AF65-F5344CB8AC3E}">
        <p14:creationId xmlns:p14="http://schemas.microsoft.com/office/powerpoint/2010/main" val="42439515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5.5 Trapezoidal Rule</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r>
              <a:rPr lang="en-US" dirty="0" smtClean="0"/>
              <a:t>The Trapezoidal Rule estimates the area under the curve using </a:t>
            </a:r>
            <a:r>
              <a:rPr lang="en-US" i="1" dirty="0" smtClean="0"/>
              <a:t>n</a:t>
            </a:r>
            <a:r>
              <a:rPr lang="en-US" dirty="0" smtClean="0"/>
              <a:t> trapezoids instead of </a:t>
            </a:r>
            <a:r>
              <a:rPr lang="en-US" i="1" dirty="0" smtClean="0"/>
              <a:t>n</a:t>
            </a:r>
            <a:r>
              <a:rPr lang="en-US" dirty="0" smtClean="0"/>
              <a:t> rectangles, increasing the accuracy of the estimate.</a:t>
            </a:r>
          </a:p>
          <a:p>
            <a:pPr lvl="1"/>
            <a:r>
              <a:rPr lang="en-US" dirty="0" smtClean="0"/>
              <a:t>NOTE: Using the Trapezoidal Rule on a graph that is always concave up on the interval will give an over-estimate.</a:t>
            </a:r>
          </a:p>
          <a:p>
            <a:pPr lvl="1"/>
            <a:r>
              <a:rPr lang="en-US" dirty="0" smtClean="0"/>
              <a:t>NOTE: Using the Trapezoidal Rule on a graph that is always concave down on the interval will always give an under-estimate.</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19400" y="1524000"/>
            <a:ext cx="3168396" cy="1733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59741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wheel(1)">
                                      <p:cBhvr>
                                        <p:cTn id="7" dur="20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wheel(1)">
                                      <p:cBhvr>
                                        <p:cTn id="1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5.5 Trapezoidal Rule &amp; Simpson’s Rule</a:t>
            </a:r>
            <a:endParaRPr lang="en-US"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smtClean="0"/>
                  <a:t>Trapezoidal Rule (for any n): </a:t>
                </a:r>
                <a14:m>
                  <m:oMath xmlns:m="http://schemas.openxmlformats.org/officeDocument/2006/math">
                    <m:nary>
                      <m:naryPr>
                        <m:ctrlPr>
                          <a:rPr lang="en-US" i="1" smtClean="0">
                            <a:latin typeface="Cambria Math" panose="02040503050406030204" pitchFamily="18" charset="0"/>
                          </a:rPr>
                        </m:ctrlPr>
                      </m:naryPr>
                      <m:sub>
                        <m:r>
                          <m:rPr>
                            <m:brk m:alnAt="23"/>
                          </m:rPr>
                          <a:rPr lang="en-US" b="0" i="1" smtClean="0">
                            <a:latin typeface="Cambria Math"/>
                          </a:rPr>
                          <m:t>𝑎</m:t>
                        </m:r>
                      </m:sub>
                      <m:sup>
                        <m:r>
                          <a:rPr lang="en-US" b="0" i="1" smtClean="0">
                            <a:latin typeface="Cambria Math"/>
                          </a:rPr>
                          <m:t>𝑏</m:t>
                        </m:r>
                      </m:sup>
                      <m:e>
                        <m:r>
                          <a:rPr lang="en-US" b="0" i="1" smtClean="0">
                            <a:latin typeface="Cambria Math"/>
                          </a:rPr>
                          <m:t>𝑓</m:t>
                        </m:r>
                        <m:d>
                          <m:dPr>
                            <m:ctrlPr>
                              <a:rPr lang="en-US" b="0" i="1" smtClean="0">
                                <a:latin typeface="Cambria Math" panose="02040503050406030204" pitchFamily="18" charset="0"/>
                              </a:rPr>
                            </m:ctrlPr>
                          </m:dPr>
                          <m:e>
                            <m:r>
                              <a:rPr lang="en-US" b="0" i="1" smtClean="0">
                                <a:latin typeface="Cambria Math"/>
                              </a:rPr>
                              <m:t>𝑥</m:t>
                            </m:r>
                          </m:e>
                        </m:d>
                        <m:r>
                          <a:rPr lang="en-US" b="0" i="1" smtClean="0">
                            <a:latin typeface="Cambria Math"/>
                          </a:rPr>
                          <m:t>𝑑𝑥</m:t>
                        </m:r>
                        <m:r>
                          <a:rPr lang="en-US" b="0" i="1" smtClean="0">
                            <a:latin typeface="Cambria Math"/>
                            <a:ea typeface="Cambria Math"/>
                          </a:rPr>
                          <m:t>≈</m:t>
                        </m:r>
                        <m:r>
                          <a:rPr lang="en-US" b="0" i="1" smtClean="0">
                            <a:latin typeface="Cambria Math"/>
                          </a:rPr>
                          <m:t> </m:t>
                        </m:r>
                        <m:f>
                          <m:fPr>
                            <m:ctrlPr>
                              <a:rPr lang="en-US" b="0" i="1" smtClean="0">
                                <a:latin typeface="Cambria Math" panose="02040503050406030204" pitchFamily="18" charset="0"/>
                              </a:rPr>
                            </m:ctrlPr>
                          </m:fPr>
                          <m:num>
                            <m:r>
                              <a:rPr lang="en-US" b="0" i="1" smtClean="0">
                                <a:latin typeface="Cambria Math"/>
                              </a:rPr>
                              <m:t>𝑏</m:t>
                            </m:r>
                            <m:r>
                              <a:rPr lang="en-US" b="0" i="1" smtClean="0">
                                <a:latin typeface="Cambria Math"/>
                              </a:rPr>
                              <m:t> −</m:t>
                            </m:r>
                            <m:r>
                              <a:rPr lang="en-US" b="0" i="1" smtClean="0">
                                <a:latin typeface="Cambria Math"/>
                              </a:rPr>
                              <m:t>𝑎</m:t>
                            </m:r>
                          </m:num>
                          <m:den>
                            <m:r>
                              <a:rPr lang="en-US" b="0" i="1" smtClean="0">
                                <a:latin typeface="Cambria Math"/>
                              </a:rPr>
                              <m:t>2</m:t>
                            </m:r>
                            <m:r>
                              <a:rPr lang="en-US" b="0" i="1" smtClean="0">
                                <a:latin typeface="Cambria Math"/>
                              </a:rPr>
                              <m:t>𝑛</m:t>
                            </m:r>
                          </m:den>
                        </m:f>
                      </m:e>
                    </m:nary>
                    <m:d>
                      <m:dPr>
                        <m:begChr m:val="["/>
                        <m:endChr m:val="]"/>
                        <m:ctrlPr>
                          <a:rPr lang="en-US" i="1" smtClean="0">
                            <a:latin typeface="Cambria Math" panose="02040503050406030204" pitchFamily="18" charset="0"/>
                          </a:rPr>
                        </m:ctrlPr>
                      </m:dPr>
                      <m:e>
                        <m:r>
                          <a:rPr lang="en-US" b="0" i="1" smtClean="0">
                            <a:latin typeface="Cambria Math"/>
                          </a:rPr>
                          <m:t>𝑓</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a:rPr>
                                  <m:t>𝑥</m:t>
                                </m:r>
                              </m:e>
                              <m:sub>
                                <m:r>
                                  <a:rPr lang="en-US" b="0" i="1" smtClean="0">
                                    <a:latin typeface="Cambria Math"/>
                                  </a:rPr>
                                  <m:t>0</m:t>
                                </m:r>
                              </m:sub>
                            </m:sSub>
                          </m:e>
                        </m:d>
                        <m:r>
                          <a:rPr lang="en-US" b="0" i="1" smtClean="0">
                            <a:latin typeface="Cambria Math"/>
                          </a:rPr>
                          <m:t>+2</m:t>
                        </m:r>
                        <m:r>
                          <a:rPr lang="en-US" b="0" i="1" smtClean="0">
                            <a:latin typeface="Cambria Math"/>
                          </a:rPr>
                          <m:t>𝑓</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a:rPr>
                                  <m:t>𝑥</m:t>
                                </m:r>
                              </m:e>
                              <m:sub>
                                <m:r>
                                  <a:rPr lang="en-US" b="0" i="1" smtClean="0">
                                    <a:latin typeface="Cambria Math"/>
                                  </a:rPr>
                                  <m:t>1</m:t>
                                </m:r>
                              </m:sub>
                            </m:sSub>
                          </m:e>
                        </m:d>
                        <m:r>
                          <a:rPr lang="en-US" b="0" i="1" smtClean="0">
                            <a:latin typeface="Cambria Math"/>
                          </a:rPr>
                          <m:t>+</m:t>
                        </m:r>
                        <m:r>
                          <a:rPr lang="en-US" i="1">
                            <a:latin typeface="Cambria Math"/>
                          </a:rPr>
                          <m:t>2</m:t>
                        </m:r>
                        <m:r>
                          <a:rPr lang="en-US" i="1">
                            <a:latin typeface="Cambria Math"/>
                          </a:rPr>
                          <m:t>𝑓</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𝑥</m:t>
                                </m:r>
                              </m:e>
                              <m:sub>
                                <m:r>
                                  <a:rPr lang="en-US" b="0" i="1" smtClean="0">
                                    <a:latin typeface="Cambria Math"/>
                                  </a:rPr>
                                  <m:t>2</m:t>
                                </m:r>
                              </m:sub>
                            </m:sSub>
                          </m:e>
                        </m:d>
                        <m:r>
                          <a:rPr lang="en-US" i="1">
                            <a:latin typeface="Cambria Math"/>
                          </a:rPr>
                          <m:t>+</m:t>
                        </m:r>
                        <m:r>
                          <a:rPr lang="en-US" b="0" i="1" smtClean="0">
                            <a:latin typeface="Cambria Math"/>
                          </a:rPr>
                          <m:t> . . . + </m:t>
                        </m:r>
                        <m:r>
                          <a:rPr lang="en-US" i="1">
                            <a:latin typeface="Cambria Math"/>
                          </a:rPr>
                          <m:t>2</m:t>
                        </m:r>
                        <m:r>
                          <a:rPr lang="en-US" i="1">
                            <a:latin typeface="Cambria Math"/>
                          </a:rPr>
                          <m:t>𝑓</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𝑥</m:t>
                                </m:r>
                              </m:e>
                              <m:sub>
                                <m:r>
                                  <a:rPr lang="en-US" b="0" i="1" smtClean="0">
                                    <a:latin typeface="Cambria Math"/>
                                  </a:rPr>
                                  <m:t>𝑛</m:t>
                                </m:r>
                                <m:r>
                                  <a:rPr lang="en-US" b="0" i="1" smtClean="0">
                                    <a:latin typeface="Cambria Math"/>
                                  </a:rPr>
                                  <m:t>−1</m:t>
                                </m:r>
                              </m:sub>
                            </m:sSub>
                          </m:e>
                        </m:d>
                        <m:r>
                          <a:rPr lang="en-US" i="1">
                            <a:latin typeface="Cambria Math"/>
                          </a:rPr>
                          <m:t>+</m:t>
                        </m:r>
                        <m:r>
                          <a:rPr lang="en-US" i="1">
                            <a:latin typeface="Cambria Math"/>
                          </a:rPr>
                          <m:t>𝑓</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𝑥</m:t>
                                </m:r>
                              </m:e>
                              <m:sub>
                                <m:r>
                                  <a:rPr lang="en-US" b="0" i="1" smtClean="0">
                                    <a:latin typeface="Cambria Math"/>
                                  </a:rPr>
                                  <m:t>𝑛</m:t>
                                </m:r>
                              </m:sub>
                            </m:sSub>
                          </m:e>
                        </m:d>
                      </m:e>
                    </m:d>
                  </m:oMath>
                </a14:m>
                <a:endParaRPr lang="en-US" dirty="0" smtClean="0"/>
              </a:p>
              <a:p>
                <a:endParaRPr lang="en-US" dirty="0"/>
              </a:p>
              <a:p>
                <a:r>
                  <a:rPr lang="en-US" dirty="0" smtClean="0"/>
                  <a:t>Simpson’s Rule (n even): </a:t>
                </a:r>
                <a14:m>
                  <m:oMath xmlns:m="http://schemas.openxmlformats.org/officeDocument/2006/math">
                    <m:nary>
                      <m:naryPr>
                        <m:ctrlPr>
                          <a:rPr lang="en-US" i="1">
                            <a:latin typeface="Cambria Math" panose="02040503050406030204" pitchFamily="18" charset="0"/>
                          </a:rPr>
                        </m:ctrlPr>
                      </m:naryPr>
                      <m:sub>
                        <m:r>
                          <m:rPr>
                            <m:brk m:alnAt="23"/>
                          </m:rPr>
                          <a:rPr lang="en-US" i="1">
                            <a:latin typeface="Cambria Math"/>
                          </a:rPr>
                          <m:t>𝑎</m:t>
                        </m:r>
                      </m:sub>
                      <m:sup>
                        <m:r>
                          <a:rPr lang="en-US" i="1">
                            <a:latin typeface="Cambria Math"/>
                          </a:rPr>
                          <m:t>𝑏</m:t>
                        </m:r>
                      </m:sup>
                      <m:e>
                        <m:r>
                          <a:rPr lang="en-US" i="1">
                            <a:latin typeface="Cambria Math"/>
                          </a:rPr>
                          <m:t>𝑓</m:t>
                        </m:r>
                        <m:d>
                          <m:dPr>
                            <m:ctrlPr>
                              <a:rPr lang="en-US" i="1">
                                <a:latin typeface="Cambria Math" panose="02040503050406030204" pitchFamily="18" charset="0"/>
                              </a:rPr>
                            </m:ctrlPr>
                          </m:dPr>
                          <m:e>
                            <m:r>
                              <a:rPr lang="en-US" i="1">
                                <a:latin typeface="Cambria Math"/>
                              </a:rPr>
                              <m:t>𝑥</m:t>
                            </m:r>
                          </m:e>
                        </m:d>
                        <m:r>
                          <a:rPr lang="en-US" i="1">
                            <a:latin typeface="Cambria Math"/>
                          </a:rPr>
                          <m:t>𝑑𝑥</m:t>
                        </m:r>
                        <m:r>
                          <a:rPr lang="en-US" i="1" smtClean="0">
                            <a:latin typeface="Cambria Math"/>
                            <a:ea typeface="Cambria Math"/>
                          </a:rPr>
                          <m:t>≈</m:t>
                        </m:r>
                        <m:r>
                          <a:rPr lang="en-US" i="1">
                            <a:latin typeface="Cambria Math"/>
                          </a:rPr>
                          <m:t> </m:t>
                        </m:r>
                        <m:f>
                          <m:fPr>
                            <m:ctrlPr>
                              <a:rPr lang="en-US" i="1">
                                <a:latin typeface="Cambria Math" panose="02040503050406030204" pitchFamily="18" charset="0"/>
                              </a:rPr>
                            </m:ctrlPr>
                          </m:fPr>
                          <m:num>
                            <m:r>
                              <a:rPr lang="en-US" i="1">
                                <a:latin typeface="Cambria Math"/>
                              </a:rPr>
                              <m:t>𝑏</m:t>
                            </m:r>
                            <m:r>
                              <a:rPr lang="en-US" i="1">
                                <a:latin typeface="Cambria Math"/>
                              </a:rPr>
                              <m:t> −</m:t>
                            </m:r>
                            <m:r>
                              <a:rPr lang="en-US" i="1">
                                <a:latin typeface="Cambria Math"/>
                              </a:rPr>
                              <m:t>𝑎</m:t>
                            </m:r>
                          </m:num>
                          <m:den>
                            <m:r>
                              <a:rPr lang="en-US" b="0" i="1" smtClean="0">
                                <a:latin typeface="Cambria Math"/>
                              </a:rPr>
                              <m:t>3</m:t>
                            </m:r>
                            <m:r>
                              <a:rPr lang="en-US" i="1">
                                <a:latin typeface="Cambria Math"/>
                              </a:rPr>
                              <m:t>𝑛</m:t>
                            </m:r>
                          </m:den>
                        </m:f>
                      </m:e>
                    </m:nary>
                    <m:d>
                      <m:dPr>
                        <m:begChr m:val="["/>
                        <m:endChr m:val="]"/>
                        <m:ctrlPr>
                          <a:rPr lang="en-US" i="1">
                            <a:latin typeface="Cambria Math" panose="02040503050406030204" pitchFamily="18" charset="0"/>
                          </a:rPr>
                        </m:ctrlPr>
                      </m:dPr>
                      <m:e>
                        <m:r>
                          <a:rPr lang="en-US" i="1">
                            <a:latin typeface="Cambria Math"/>
                          </a:rPr>
                          <m:t>𝑓</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𝑥</m:t>
                                </m:r>
                              </m:e>
                              <m:sub>
                                <m:r>
                                  <a:rPr lang="en-US" i="1">
                                    <a:latin typeface="Cambria Math"/>
                                  </a:rPr>
                                  <m:t>0</m:t>
                                </m:r>
                              </m:sub>
                            </m:sSub>
                          </m:e>
                        </m:d>
                        <m:r>
                          <a:rPr lang="en-US" i="1">
                            <a:latin typeface="Cambria Math"/>
                          </a:rPr>
                          <m:t>+</m:t>
                        </m:r>
                        <m:r>
                          <a:rPr lang="en-US" b="0" i="1" smtClean="0">
                            <a:latin typeface="Cambria Math"/>
                          </a:rPr>
                          <m:t>4</m:t>
                        </m:r>
                        <m:r>
                          <a:rPr lang="en-US" i="1">
                            <a:latin typeface="Cambria Math"/>
                          </a:rPr>
                          <m:t>𝑓</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𝑥</m:t>
                                </m:r>
                              </m:e>
                              <m:sub>
                                <m:r>
                                  <a:rPr lang="en-US" i="1">
                                    <a:latin typeface="Cambria Math"/>
                                  </a:rPr>
                                  <m:t>1</m:t>
                                </m:r>
                              </m:sub>
                            </m:sSub>
                          </m:e>
                        </m:d>
                        <m:r>
                          <a:rPr lang="en-US" i="1">
                            <a:latin typeface="Cambria Math"/>
                          </a:rPr>
                          <m:t>+2</m:t>
                        </m:r>
                        <m:r>
                          <a:rPr lang="en-US" i="1">
                            <a:latin typeface="Cambria Math"/>
                          </a:rPr>
                          <m:t>𝑓</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𝑥</m:t>
                                </m:r>
                              </m:e>
                              <m:sub>
                                <m:r>
                                  <a:rPr lang="en-US" i="1">
                                    <a:latin typeface="Cambria Math"/>
                                  </a:rPr>
                                  <m:t>2</m:t>
                                </m:r>
                              </m:sub>
                            </m:sSub>
                          </m:e>
                        </m:d>
                        <m:r>
                          <a:rPr lang="en-US" i="1">
                            <a:latin typeface="Cambria Math"/>
                          </a:rPr>
                          <m:t>+ . . . +</m:t>
                        </m:r>
                        <m:r>
                          <a:rPr lang="en-US" b="0" i="1" smtClean="0">
                            <a:latin typeface="Cambria Math"/>
                          </a:rPr>
                          <m:t>4</m:t>
                        </m:r>
                        <m:r>
                          <a:rPr lang="en-US" i="1">
                            <a:latin typeface="Cambria Math"/>
                          </a:rPr>
                          <m:t>𝑓</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𝑥</m:t>
                                </m:r>
                              </m:e>
                              <m:sub>
                                <m:r>
                                  <a:rPr lang="en-US" i="1">
                                    <a:latin typeface="Cambria Math"/>
                                  </a:rPr>
                                  <m:t>𝑛</m:t>
                                </m:r>
                                <m:r>
                                  <a:rPr lang="en-US" i="1">
                                    <a:latin typeface="Cambria Math"/>
                                  </a:rPr>
                                  <m:t>−1</m:t>
                                </m:r>
                              </m:sub>
                            </m:sSub>
                          </m:e>
                        </m:d>
                        <m:r>
                          <a:rPr lang="en-US" i="1">
                            <a:latin typeface="Cambria Math"/>
                          </a:rPr>
                          <m:t>+</m:t>
                        </m:r>
                        <m:r>
                          <a:rPr lang="en-US" i="1">
                            <a:latin typeface="Cambria Math"/>
                          </a:rPr>
                          <m:t>𝑓</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𝑥</m:t>
                                </m:r>
                              </m:e>
                              <m:sub>
                                <m:r>
                                  <a:rPr lang="en-US" i="1">
                                    <a:latin typeface="Cambria Math"/>
                                  </a:rPr>
                                  <m:t>𝑛</m:t>
                                </m:r>
                              </m:sub>
                            </m:sSub>
                          </m:e>
                        </m:d>
                      </m:e>
                    </m:d>
                  </m:oMath>
                </a14:m>
                <a:endParaRPr lang="en-US" dirty="0" smtClean="0"/>
              </a:p>
              <a:p>
                <a:endParaRPr lang="en-US" dirty="0"/>
              </a:p>
              <a:p>
                <a:r>
                  <a:rPr lang="en-US" dirty="0" smtClean="0"/>
                  <a:t>Example: Estimate </a:t>
                </a:r>
                <a14:m>
                  <m:oMath xmlns:m="http://schemas.openxmlformats.org/officeDocument/2006/math">
                    <m:nary>
                      <m:naryPr>
                        <m:ctrlPr>
                          <a:rPr lang="en-US" i="1" smtClean="0">
                            <a:latin typeface="Cambria Math" panose="02040503050406030204" pitchFamily="18" charset="0"/>
                          </a:rPr>
                        </m:ctrlPr>
                      </m:naryPr>
                      <m:sub>
                        <m:r>
                          <m:rPr>
                            <m:brk m:alnAt="23"/>
                          </m:rPr>
                          <a:rPr lang="en-US" b="0" i="1" smtClean="0">
                            <a:latin typeface="Cambria Math"/>
                          </a:rPr>
                          <m:t>1</m:t>
                        </m:r>
                      </m:sub>
                      <m:sup>
                        <m:r>
                          <a:rPr lang="en-US" b="0" i="1" smtClean="0">
                            <a:latin typeface="Cambria Math"/>
                          </a:rPr>
                          <m:t>3</m:t>
                        </m:r>
                      </m:sup>
                      <m:e>
                        <m:d>
                          <m:dPr>
                            <m:ctrlPr>
                              <a:rPr lang="en-US" i="1" smtClean="0">
                                <a:latin typeface="Cambria Math" panose="02040503050406030204" pitchFamily="18" charset="0"/>
                              </a:rPr>
                            </m:ctrlPr>
                          </m:dPr>
                          <m:e>
                            <m:r>
                              <a:rPr lang="en-US" b="0" i="1" smtClean="0">
                                <a:latin typeface="Cambria Math"/>
                              </a:rPr>
                              <m:t>4 − </m:t>
                            </m:r>
                            <m:sSup>
                              <m:sSupPr>
                                <m:ctrlPr>
                                  <a:rPr lang="en-US" b="0" i="1" smtClean="0">
                                    <a:latin typeface="Cambria Math" panose="02040503050406030204" pitchFamily="18" charset="0"/>
                                  </a:rPr>
                                </m:ctrlPr>
                              </m:sSupPr>
                              <m:e>
                                <m:r>
                                  <a:rPr lang="en-US" b="0" i="1" smtClean="0">
                                    <a:latin typeface="Cambria Math"/>
                                  </a:rPr>
                                  <m:t>𝑥</m:t>
                                </m:r>
                              </m:e>
                              <m:sup>
                                <m:r>
                                  <a:rPr lang="en-US" b="0" i="1" smtClean="0">
                                    <a:latin typeface="Cambria Math"/>
                                  </a:rPr>
                                  <m:t>2</m:t>
                                </m:r>
                              </m:sup>
                            </m:sSup>
                          </m:e>
                        </m:d>
                        <m:r>
                          <a:rPr lang="en-US" b="0" i="1" smtClean="0">
                            <a:latin typeface="Cambria Math"/>
                          </a:rPr>
                          <m:t>𝑑𝑥</m:t>
                        </m:r>
                      </m:e>
                    </m:nary>
                  </m:oMath>
                </a14:m>
                <a:r>
                  <a:rPr lang="en-US" dirty="0" smtClean="0"/>
                  <a:t> using the Trapezoidal Rule and Simpson’s Rule with n = 8, then compare to the exact value.</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027" r="-1113"/>
                </a:stretch>
              </a:blipFill>
            </p:spPr>
            <p:txBody>
              <a:bodyPr/>
              <a:lstStyle/>
              <a:p>
                <a:r>
                  <a:rPr lang="en-US">
                    <a:noFill/>
                  </a:rPr>
                  <a:t> </a:t>
                </a:r>
              </a:p>
            </p:txBody>
          </p:sp>
        </mc:Fallback>
      </mc:AlternateContent>
    </p:spTree>
    <p:extLst>
      <p:ext uri="{BB962C8B-B14F-4D97-AF65-F5344CB8AC3E}">
        <p14:creationId xmlns:p14="http://schemas.microsoft.com/office/powerpoint/2010/main" val="4213170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heel(1)">
                                      <p:cBhvr>
                                        <p:cTn id="7" dur="2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wheel(1)">
                                      <p:cBhvr>
                                        <p:cTn id="1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a:t>5.5 Trapezoidal Rule (2011 AB #2b)</a:t>
            </a:r>
          </a:p>
        </p:txBody>
      </p:sp>
      <p:pic>
        <p:nvPicPr>
          <p:cNvPr id="4" name="Content Placeholder 3"/>
          <p:cNvPicPr>
            <a:picLocks noGrp="1" noChangeAspect="1"/>
          </p:cNvPicPr>
          <p:nvPr>
            <p:ph idx="1"/>
          </p:nvPr>
        </p:nvPicPr>
        <p:blipFill>
          <a:blip r:embed="rId2"/>
          <a:stretch>
            <a:fillRect/>
          </a:stretch>
        </p:blipFill>
        <p:spPr>
          <a:xfrm>
            <a:off x="285571" y="1905000"/>
            <a:ext cx="8572853" cy="4139185"/>
          </a:xfrm>
          <a:prstGeom prst="rect">
            <a:avLst/>
          </a:prstGeom>
        </p:spPr>
      </p:pic>
    </p:spTree>
    <p:extLst>
      <p:ext uri="{BB962C8B-B14F-4D97-AF65-F5344CB8AC3E}">
        <p14:creationId xmlns:p14="http://schemas.microsoft.com/office/powerpoint/2010/main" val="30880844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5.5 Trapezoidal Rule &amp; Simpson’s Rule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sz="2800" dirty="0" smtClean="0"/>
                  <a:t>Example (time permitting): Estimate </a:t>
                </a:r>
                <a14:m>
                  <m:oMath xmlns:m="http://schemas.openxmlformats.org/officeDocument/2006/math">
                    <m:nary>
                      <m:naryPr>
                        <m:ctrlPr>
                          <a:rPr lang="en-US" sz="2800" i="1" smtClean="0">
                            <a:latin typeface="Cambria Math" panose="02040503050406030204" pitchFamily="18" charset="0"/>
                          </a:rPr>
                        </m:ctrlPr>
                      </m:naryPr>
                      <m:sub>
                        <m:r>
                          <m:rPr>
                            <m:brk m:alnAt="23"/>
                          </m:rPr>
                          <a:rPr lang="en-US" sz="2800" b="0" i="1" smtClean="0">
                            <a:latin typeface="Cambria Math"/>
                          </a:rPr>
                          <m:t>0</m:t>
                        </m:r>
                      </m:sub>
                      <m:sup>
                        <m:r>
                          <a:rPr lang="en-US" sz="2800" b="0" i="1" smtClean="0">
                            <a:latin typeface="Cambria Math"/>
                          </a:rPr>
                          <m:t>2</m:t>
                        </m:r>
                      </m:sup>
                      <m:e>
                        <m:f>
                          <m:fPr>
                            <m:ctrlPr>
                              <a:rPr lang="en-US" sz="2800" i="1" smtClean="0">
                                <a:latin typeface="Cambria Math" panose="02040503050406030204" pitchFamily="18" charset="0"/>
                              </a:rPr>
                            </m:ctrlPr>
                          </m:fPr>
                          <m:num>
                            <m:r>
                              <a:rPr lang="en-US" sz="2800" b="0" i="1" smtClean="0">
                                <a:latin typeface="Cambria Math"/>
                              </a:rPr>
                              <m:t>1</m:t>
                            </m:r>
                          </m:num>
                          <m:den>
                            <m:rad>
                              <m:radPr>
                                <m:degHide m:val="on"/>
                                <m:ctrlPr>
                                  <a:rPr lang="en-US" sz="2800" i="1" smtClean="0">
                                    <a:latin typeface="Cambria Math" panose="02040503050406030204" pitchFamily="18" charset="0"/>
                                  </a:rPr>
                                </m:ctrlPr>
                              </m:radPr>
                              <m:deg/>
                              <m:e>
                                <m:r>
                                  <a:rPr lang="en-US" sz="2800" b="0" i="1" smtClean="0">
                                    <a:latin typeface="Cambria Math"/>
                                  </a:rPr>
                                  <m:t>1+ </m:t>
                                </m:r>
                                <m:sSup>
                                  <m:sSupPr>
                                    <m:ctrlPr>
                                      <a:rPr lang="en-US" sz="2800" b="0" i="1" smtClean="0">
                                        <a:latin typeface="Cambria Math" panose="02040503050406030204" pitchFamily="18" charset="0"/>
                                      </a:rPr>
                                    </m:ctrlPr>
                                  </m:sSupPr>
                                  <m:e>
                                    <m:r>
                                      <a:rPr lang="en-US" sz="2800" b="0" i="1" smtClean="0">
                                        <a:latin typeface="Cambria Math"/>
                                      </a:rPr>
                                      <m:t>𝑥</m:t>
                                    </m:r>
                                  </m:e>
                                  <m:sup>
                                    <m:r>
                                      <a:rPr lang="en-US" sz="2800" b="0" i="1" smtClean="0">
                                        <a:latin typeface="Cambria Math"/>
                                      </a:rPr>
                                      <m:t>3</m:t>
                                    </m:r>
                                  </m:sup>
                                </m:sSup>
                              </m:e>
                            </m:rad>
                          </m:den>
                        </m:f>
                        <m:r>
                          <a:rPr lang="en-US" sz="2800" b="0" i="1" smtClean="0">
                            <a:latin typeface="Cambria Math"/>
                          </a:rPr>
                          <m:t>𝑑𝑥</m:t>
                        </m:r>
                      </m:e>
                    </m:nary>
                  </m:oMath>
                </a14:m>
                <a:r>
                  <a:rPr lang="en-US" sz="2800" dirty="0" smtClean="0"/>
                  <a:t> using the Trapezoidal Rule and Simpson’s Rule with n = 4.</a:t>
                </a:r>
              </a:p>
              <a:p>
                <a:endParaRPr lang="en-US" sz="2800" dirty="0"/>
              </a:p>
              <a:p>
                <a:r>
                  <a:rPr lang="en-US" sz="2800" dirty="0" smtClean="0"/>
                  <a:t>Assignment: pg. 312 (1-18, 29-36)</a:t>
                </a:r>
                <a:endParaRPr lang="en-US"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370" r="-3425"/>
                </a:stretch>
              </a:blipFill>
            </p:spPr>
            <p:txBody>
              <a:bodyPr/>
              <a:lstStyle/>
              <a:p>
                <a:r>
                  <a:rPr lang="en-US">
                    <a:noFill/>
                  </a:rPr>
                  <a:t> </a:t>
                </a:r>
              </a:p>
            </p:txBody>
          </p:sp>
        </mc:Fallback>
      </mc:AlternateContent>
    </p:spTree>
    <p:extLst>
      <p:ext uri="{BB962C8B-B14F-4D97-AF65-F5344CB8AC3E}">
        <p14:creationId xmlns:p14="http://schemas.microsoft.com/office/powerpoint/2010/main" val="259251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heel(1)">
                                      <p:cBhvr>
                                        <p:cTn id="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5.1 Riemann Sums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Left-hand Riemann Sum: Finding the area under the curve using rectangles the same height as the left end of the interval.</a:t>
            </a:r>
          </a:p>
          <a:p>
            <a:pPr lvl="1"/>
            <a:r>
              <a:rPr lang="en-US" dirty="0" smtClean="0"/>
              <a:t>Let’s pretend n = 5 in the last example</a:t>
            </a:r>
          </a:p>
          <a:p>
            <a:r>
              <a:rPr lang="en-US" dirty="0" smtClean="0"/>
              <a:t>Right-hand </a:t>
            </a:r>
            <a:r>
              <a:rPr lang="en-US" dirty="0"/>
              <a:t>Riemann Sum: Finding the area under the curve using rectangles the same height as the </a:t>
            </a:r>
            <a:r>
              <a:rPr lang="en-US" dirty="0" smtClean="0"/>
              <a:t>right end </a:t>
            </a:r>
            <a:r>
              <a:rPr lang="en-US" dirty="0"/>
              <a:t>of the interval</a:t>
            </a:r>
            <a:r>
              <a:rPr lang="en-US" dirty="0" smtClean="0"/>
              <a:t>.</a:t>
            </a:r>
          </a:p>
          <a:p>
            <a:pPr lvl="1"/>
            <a:r>
              <a:rPr lang="en-US" dirty="0" smtClean="0"/>
              <a:t>Let’s pretend n = 5 again </a:t>
            </a:r>
            <a:endParaRPr lang="en-US" dirty="0"/>
          </a:p>
          <a:p>
            <a:r>
              <a:rPr lang="en-US" dirty="0" smtClean="0"/>
              <a:t>Midpoint </a:t>
            </a:r>
            <a:r>
              <a:rPr lang="en-US" dirty="0"/>
              <a:t>Riemann Sum: Finding the area under the curve using rectangles the same height as the </a:t>
            </a:r>
            <a:r>
              <a:rPr lang="en-US" dirty="0" smtClean="0"/>
              <a:t>midpoint </a:t>
            </a:r>
            <a:r>
              <a:rPr lang="en-US" dirty="0"/>
              <a:t>of the interval</a:t>
            </a:r>
            <a:r>
              <a:rPr lang="en-US" dirty="0" smtClean="0"/>
              <a:t>.</a:t>
            </a:r>
          </a:p>
          <a:p>
            <a:pPr lvl="1"/>
            <a:r>
              <a:rPr lang="en-US" dirty="0" smtClean="0"/>
              <a:t>Let’s continue pretending n = 5</a:t>
            </a:r>
          </a:p>
          <a:p>
            <a:pPr lvl="1"/>
            <a:endParaRPr lang="en-US" dirty="0"/>
          </a:p>
          <a:p>
            <a:r>
              <a:rPr lang="en-US" dirty="0" smtClean="0"/>
              <a:t>CTM – Without Riemann?</a:t>
            </a:r>
            <a:endParaRPr lang="en-US" dirty="0"/>
          </a:p>
        </p:txBody>
      </p:sp>
    </p:spTree>
    <p:extLst>
      <p:ext uri="{BB962C8B-B14F-4D97-AF65-F5344CB8AC3E}">
        <p14:creationId xmlns:p14="http://schemas.microsoft.com/office/powerpoint/2010/main" val="1672353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5.1 Riemann Sums</a:t>
            </a:r>
          </a:p>
        </p:txBody>
      </p:sp>
      <p:pic>
        <p:nvPicPr>
          <p:cNvPr id="5" name="Content Placeholder 4"/>
          <p:cNvPicPr>
            <a:picLocks noGrp="1" noChangeAspect="1"/>
          </p:cNvPicPr>
          <p:nvPr>
            <p:ph idx="1"/>
          </p:nvPr>
        </p:nvPicPr>
        <p:blipFill>
          <a:blip r:embed="rId2"/>
          <a:stretch>
            <a:fillRect/>
          </a:stretch>
        </p:blipFill>
        <p:spPr>
          <a:xfrm>
            <a:off x="789767" y="1587136"/>
            <a:ext cx="7564461" cy="5012437"/>
          </a:xfrm>
          <a:prstGeom prst="rect">
            <a:avLst/>
          </a:prstGeom>
        </p:spPr>
      </p:pic>
    </p:spTree>
    <p:extLst>
      <p:ext uri="{BB962C8B-B14F-4D97-AF65-F5344CB8AC3E}">
        <p14:creationId xmlns:p14="http://schemas.microsoft.com/office/powerpoint/2010/main" val="5957748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5.1 Riemann Sums</a:t>
            </a:r>
          </a:p>
        </p:txBody>
      </p:sp>
      <p:pic>
        <p:nvPicPr>
          <p:cNvPr id="5" name="Content Placeholder 4"/>
          <p:cNvPicPr>
            <a:picLocks noGrp="1" noChangeAspect="1"/>
          </p:cNvPicPr>
          <p:nvPr>
            <p:ph idx="1"/>
          </p:nvPr>
        </p:nvPicPr>
        <p:blipFill>
          <a:blip r:embed="rId2"/>
          <a:stretch>
            <a:fillRect/>
          </a:stretch>
        </p:blipFill>
        <p:spPr>
          <a:xfrm>
            <a:off x="533400" y="1600199"/>
            <a:ext cx="8231645" cy="4949953"/>
          </a:xfrm>
          <a:prstGeom prst="rect">
            <a:avLst/>
          </a:prstGeom>
        </p:spPr>
      </p:pic>
    </p:spTree>
    <p:extLst>
      <p:ext uri="{BB962C8B-B14F-4D97-AF65-F5344CB8AC3E}">
        <p14:creationId xmlns:p14="http://schemas.microsoft.com/office/powerpoint/2010/main" val="10444479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5.1 Riemann Sums</a:t>
            </a:r>
            <a:endParaRPr lang="en-US" dirty="0"/>
          </a:p>
        </p:txBody>
      </p:sp>
      <p:sp>
        <p:nvSpPr>
          <p:cNvPr id="3" name="Content Placeholder 2"/>
          <p:cNvSpPr>
            <a:spLocks noGrp="1"/>
          </p:cNvSpPr>
          <p:nvPr>
            <p:ph idx="1"/>
          </p:nvPr>
        </p:nvSpPr>
        <p:spPr/>
        <p:txBody>
          <a:bodyPr>
            <a:normAutofit/>
          </a:bodyPr>
          <a:lstStyle/>
          <a:p>
            <a:r>
              <a:rPr lang="en-US" dirty="0" smtClean="0"/>
              <a:t>A note on estimates:</a:t>
            </a:r>
          </a:p>
          <a:p>
            <a:pPr lvl="1"/>
            <a:r>
              <a:rPr lang="en-US" dirty="0" smtClean="0"/>
              <a:t>If a function is monotonic and increasing, the left-hand Riemann Sum is an underestimate and the right-hand Riemann Sum is an overestimate.</a:t>
            </a:r>
          </a:p>
          <a:p>
            <a:pPr lvl="1"/>
            <a:r>
              <a:rPr lang="en-US" dirty="0" smtClean="0"/>
              <a:t>If a function is monotonic and decreasing, the left-hand Riemann Sum is an overestimate and the right-hand Riemann Sum is an underestimate.</a:t>
            </a:r>
          </a:p>
          <a:p>
            <a:pPr lvl="1"/>
            <a:r>
              <a:rPr lang="en-US" dirty="0" smtClean="0"/>
              <a:t>If the function is not monotonic, you cannot say if you are under- or over-approximating.</a:t>
            </a:r>
          </a:p>
          <a:p>
            <a:pPr lvl="1"/>
            <a:endParaRPr lang="en-US" dirty="0"/>
          </a:p>
          <a:p>
            <a:r>
              <a:rPr lang="en-US" dirty="0" smtClean="0"/>
              <a:t>Assignment: pg. 270 (1-6, 15-19, 26-36)</a:t>
            </a:r>
            <a:endParaRPr lang="en-US" dirty="0"/>
          </a:p>
        </p:txBody>
      </p:sp>
    </p:spTree>
    <p:extLst>
      <p:ext uri="{BB962C8B-B14F-4D97-AF65-F5344CB8AC3E}">
        <p14:creationId xmlns:p14="http://schemas.microsoft.com/office/powerpoint/2010/main" val="1150580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Introduction to Definite Integrals (and anti-derivatives)</a:t>
            </a:r>
            <a:endParaRPr lang="en-US" dirty="0"/>
          </a:p>
        </p:txBody>
      </p:sp>
      <p:sp>
        <p:nvSpPr>
          <p:cNvPr id="3" name="Text Placeholder 2"/>
          <p:cNvSpPr>
            <a:spLocks noGrp="1"/>
          </p:cNvSpPr>
          <p:nvPr>
            <p:ph type="body" idx="1"/>
          </p:nvPr>
        </p:nvSpPr>
        <p:spPr/>
        <p:txBody>
          <a:bodyPr/>
          <a:lstStyle/>
          <a:p>
            <a:r>
              <a:rPr lang="en-US" dirty="0" smtClean="0"/>
              <a:t>5.2 (and 4.2)</a:t>
            </a:r>
            <a:endParaRPr lang="en-US" dirty="0"/>
          </a:p>
        </p:txBody>
      </p:sp>
    </p:spTree>
    <p:extLst>
      <p:ext uri="{BB962C8B-B14F-4D97-AF65-F5344CB8AC3E}">
        <p14:creationId xmlns:p14="http://schemas.microsoft.com/office/powerpoint/2010/main" val="17698545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5.2 Intro to Definite Integrals</a:t>
            </a:r>
            <a:endParaRPr lang="en-US" dirty="0"/>
          </a:p>
        </p:txBody>
      </p:sp>
      <p:sp>
        <p:nvSpPr>
          <p:cNvPr id="3" name="Content Placeholder 2"/>
          <p:cNvSpPr>
            <a:spLocks noGrp="1"/>
          </p:cNvSpPr>
          <p:nvPr>
            <p:ph idx="1"/>
          </p:nvPr>
        </p:nvSpPr>
        <p:spPr/>
        <p:txBody>
          <a:bodyPr/>
          <a:lstStyle/>
          <a:p>
            <a:r>
              <a:rPr lang="en-US" dirty="0"/>
              <a:t>As we saw in 5.1, using a larger number of rectangles to estimate area under the curve increases our accuracy by having smaller spaces above or below the curve</a:t>
            </a:r>
            <a:r>
              <a:rPr lang="en-US" dirty="0" smtClean="0"/>
              <a:t>.  What if we wanted to find the exact area?</a:t>
            </a:r>
          </a:p>
          <a:p>
            <a:endParaRPr lang="en-US" dirty="0" smtClean="0"/>
          </a:p>
          <a:p>
            <a:r>
              <a:rPr lang="en-US" dirty="0"/>
              <a:t>In order to have the exact area, we need the number of rectangles to approach infinity.</a:t>
            </a:r>
          </a:p>
          <a:p>
            <a:pPr marL="0" indent="0">
              <a:buNone/>
            </a:pPr>
            <a:endParaRPr lang="en-US" dirty="0"/>
          </a:p>
        </p:txBody>
      </p:sp>
    </p:spTree>
    <p:extLst>
      <p:ext uri="{BB962C8B-B14F-4D97-AF65-F5344CB8AC3E}">
        <p14:creationId xmlns:p14="http://schemas.microsoft.com/office/powerpoint/2010/main" val="2541344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TC101972873[[fn=Summer]]</Template>
  <TotalTime>511</TotalTime>
  <Words>1116</Words>
  <Application>Microsoft Office PowerPoint</Application>
  <PresentationFormat>On-screen Show (4:3)</PresentationFormat>
  <Paragraphs>186</Paragraphs>
  <Slides>37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Arial</vt:lpstr>
      <vt:lpstr>Cambria Math</vt:lpstr>
      <vt:lpstr>Courier New</vt:lpstr>
      <vt:lpstr>Trebuchet MS</vt:lpstr>
      <vt:lpstr>Verdana</vt:lpstr>
      <vt:lpstr>Wingdings 2</vt:lpstr>
      <vt:lpstr>Summer</vt:lpstr>
      <vt:lpstr>Integrals NO CALCULATOR TEST</vt:lpstr>
      <vt:lpstr>Riemann Sums</vt:lpstr>
      <vt:lpstr>5.1 Riemann Sums</vt:lpstr>
      <vt:lpstr>5.1 Riemann Sums</vt:lpstr>
      <vt:lpstr>5.1 Riemann Sums</vt:lpstr>
      <vt:lpstr>5.1 Riemann Sums</vt:lpstr>
      <vt:lpstr>5.1 Riemann Sums</vt:lpstr>
      <vt:lpstr>An Introduction to Definite Integrals (and anti-derivatives)</vt:lpstr>
      <vt:lpstr>5.2 Intro to Definite Integrals</vt:lpstr>
      <vt:lpstr>5.2 Intro to Definite Integrals</vt:lpstr>
      <vt:lpstr>5.2 Intro to Definite Integrals</vt:lpstr>
      <vt:lpstr>5.2 Intro to Definite Integrals</vt:lpstr>
      <vt:lpstr>5.2 Intro to Definite Integrals</vt:lpstr>
      <vt:lpstr>From 4.2 Anti-derivatives</vt:lpstr>
      <vt:lpstr>From 4.2 Anti-Derivatives</vt:lpstr>
      <vt:lpstr>Properties of Integrals and the Fundamental Theorem of Calculus</vt:lpstr>
      <vt:lpstr>5.3 Properties of Integrals</vt:lpstr>
      <vt:lpstr>5.3 Properties of Integrals</vt:lpstr>
      <vt:lpstr>5.3 Fundamental Theorem of Calculus</vt:lpstr>
      <vt:lpstr>5.3 Fundamental Theorem of Calculus</vt:lpstr>
      <vt:lpstr>Mean Value Theorem (revisited)</vt:lpstr>
      <vt:lpstr>5.3 Mean Value Theorem</vt:lpstr>
      <vt:lpstr>5.3 Mean Value Theorem</vt:lpstr>
      <vt:lpstr>5.3 Mean Value Theorem Project</vt:lpstr>
      <vt:lpstr>5.3 Mean Value Theorem Project</vt:lpstr>
      <vt:lpstr>5.3 Mean Value Theorem Project</vt:lpstr>
      <vt:lpstr>5.3 Mean Value Theorem</vt:lpstr>
      <vt:lpstr>Second Fundamental Theorem of Calculus (plus more FTC)</vt:lpstr>
      <vt:lpstr>Second Fundamental Theorem</vt:lpstr>
      <vt:lpstr>Second Fundamental Theorem</vt:lpstr>
      <vt:lpstr>Second Fundamental Theorem</vt:lpstr>
      <vt:lpstr>Fundamental Theorem of Calc</vt:lpstr>
      <vt:lpstr>Trapezoidal Rule and Simpson’s Rule</vt:lpstr>
      <vt:lpstr>5.5 Trapezoidal Rule</vt:lpstr>
      <vt:lpstr>5.5 Trapezoidal Rule &amp; Simpson’s Rule</vt:lpstr>
      <vt:lpstr>5.5 Trapezoidal Rule (2011 AB #2b)</vt:lpstr>
      <vt:lpstr>5.5 Trapezoidal Rule &amp; Simpson’s Rule</vt:lpstr>
    </vt:vector>
  </TitlesOfParts>
  <Company>Monroe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Integrals NO CALCULATOR TEST</dc:title>
  <dc:creator>Monroe Public Schools</dc:creator>
  <cp:lastModifiedBy>Eric Rausch</cp:lastModifiedBy>
  <cp:revision>41</cp:revision>
  <dcterms:created xsi:type="dcterms:W3CDTF">2013-10-28T14:28:37Z</dcterms:created>
  <dcterms:modified xsi:type="dcterms:W3CDTF">2014-12-11T19:08:36Z</dcterms:modified>
</cp:coreProperties>
</file>